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8" r:id="rId3"/>
    <p:sldId id="277" r:id="rId4"/>
    <p:sldId id="278" r:id="rId5"/>
    <p:sldId id="261" r:id="rId6"/>
    <p:sldId id="279" r:id="rId7"/>
    <p:sldId id="262" r:id="rId8"/>
    <p:sldId id="264" r:id="rId9"/>
    <p:sldId id="265" r:id="rId10"/>
    <p:sldId id="266" r:id="rId11"/>
    <p:sldId id="269" r:id="rId12"/>
    <p:sldId id="270" r:id="rId13"/>
    <p:sldId id="280" r:id="rId14"/>
    <p:sldId id="281" r:id="rId15"/>
    <p:sldId id="282" r:id="rId16"/>
    <p:sldId id="272" r:id="rId17"/>
    <p:sldId id="273" r:id="rId18"/>
    <p:sldId id="276"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aleway"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95A5E-531C-4E07-AA88-C44AE7CD52AC}">
  <a:tblStyle styleId="{D3595A5E-531C-4E07-AA88-C44AE7CD52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23630543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23630543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54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611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16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27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19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753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1pPr>
            <a:lvl2pPr lvl="1"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2pPr>
            <a:lvl3pPr lvl="2"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3pPr>
            <a:lvl4pPr lvl="3"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4pPr>
            <a:lvl5pPr lvl="4"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5pPr>
            <a:lvl6pPr lvl="5"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6pPr>
            <a:lvl7pPr lvl="6"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7pPr>
            <a:lvl8pPr lvl="7"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8pPr>
            <a:lvl9pPr lvl="8"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1pPr>
            <a:lvl2pPr lvl="1"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2pPr>
            <a:lvl3pPr lvl="2"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3pPr>
            <a:lvl4pPr lvl="3"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4pPr>
            <a:lvl5pPr lvl="4"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5pPr>
            <a:lvl6pPr lvl="5"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6pPr>
            <a:lvl7pPr lvl="6"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7pPr>
            <a:lvl8pPr lvl="7"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8pPr>
            <a:lvl9pPr lvl="8"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Open Sans"/>
                <a:ea typeface="Open Sans"/>
                <a:cs typeface="Open Sans"/>
                <a:sym typeface="Open Sans"/>
              </a:defRPr>
            </a:lvl1pPr>
            <a:lvl2pPr lvl="1" algn="r" rtl="0">
              <a:buNone/>
              <a:defRPr sz="1000">
                <a:solidFill>
                  <a:schemeClr val="dk2"/>
                </a:solidFill>
                <a:latin typeface="Open Sans"/>
                <a:ea typeface="Open Sans"/>
                <a:cs typeface="Open Sans"/>
                <a:sym typeface="Open Sans"/>
              </a:defRPr>
            </a:lvl2pPr>
            <a:lvl3pPr lvl="2" algn="r" rtl="0">
              <a:buNone/>
              <a:defRPr sz="1000">
                <a:solidFill>
                  <a:schemeClr val="dk2"/>
                </a:solidFill>
                <a:latin typeface="Open Sans"/>
                <a:ea typeface="Open Sans"/>
                <a:cs typeface="Open Sans"/>
                <a:sym typeface="Open Sans"/>
              </a:defRPr>
            </a:lvl3pPr>
            <a:lvl4pPr lvl="3" algn="r" rtl="0">
              <a:buNone/>
              <a:defRPr sz="1000">
                <a:solidFill>
                  <a:schemeClr val="dk2"/>
                </a:solidFill>
                <a:latin typeface="Open Sans"/>
                <a:ea typeface="Open Sans"/>
                <a:cs typeface="Open Sans"/>
                <a:sym typeface="Open Sans"/>
              </a:defRPr>
            </a:lvl4pPr>
            <a:lvl5pPr lvl="4" algn="r" rtl="0">
              <a:buNone/>
              <a:defRPr sz="1000">
                <a:solidFill>
                  <a:schemeClr val="dk2"/>
                </a:solidFill>
                <a:latin typeface="Open Sans"/>
                <a:ea typeface="Open Sans"/>
                <a:cs typeface="Open Sans"/>
                <a:sym typeface="Open Sans"/>
              </a:defRPr>
            </a:lvl5pPr>
            <a:lvl6pPr lvl="5" algn="r" rtl="0">
              <a:buNone/>
              <a:defRPr sz="1000">
                <a:solidFill>
                  <a:schemeClr val="dk2"/>
                </a:solidFill>
                <a:latin typeface="Open Sans"/>
                <a:ea typeface="Open Sans"/>
                <a:cs typeface="Open Sans"/>
                <a:sym typeface="Open Sans"/>
              </a:defRPr>
            </a:lvl6pPr>
            <a:lvl7pPr lvl="6" algn="r" rtl="0">
              <a:buNone/>
              <a:defRPr sz="1000">
                <a:solidFill>
                  <a:schemeClr val="dk2"/>
                </a:solidFill>
                <a:latin typeface="Open Sans"/>
                <a:ea typeface="Open Sans"/>
                <a:cs typeface="Open Sans"/>
                <a:sym typeface="Open Sans"/>
              </a:defRPr>
            </a:lvl7pPr>
            <a:lvl8pPr lvl="7" algn="r" rtl="0">
              <a:buNone/>
              <a:defRPr sz="1000">
                <a:solidFill>
                  <a:schemeClr val="dk2"/>
                </a:solidFill>
                <a:latin typeface="Open Sans"/>
                <a:ea typeface="Open Sans"/>
                <a:cs typeface="Open Sans"/>
                <a:sym typeface="Open Sans"/>
              </a:defRPr>
            </a:lvl8pPr>
            <a:lvl9pPr lvl="8" algn="r" rtl="0">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simplilearn.com/tutorials/mba-preparation-tutorial/what-is-decision-making-explained" TargetMode="Externa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hyperlink" Target="http://www.theguardian.com/news/datablog/2014/sep/26/europeans-multiple-languages-uk-ireland" TargetMode="Externa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TOP DOWN APPROACH</a:t>
            </a:r>
            <a:endParaRPr dirty="0">
              <a:latin typeface="Montserrat"/>
              <a:ea typeface="Montserrat"/>
              <a:cs typeface="Montserrat"/>
              <a:sym typeface="Montserrat"/>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latin typeface="Open Sans"/>
                <a:ea typeface="Open Sans"/>
                <a:cs typeface="Open Sans"/>
                <a:sym typeface="Open Sans"/>
              </a:rPr>
              <a:t>Presented by </a:t>
            </a:r>
            <a:r>
              <a:rPr lang="en-US" sz="2400" b="1" dirty="0" err="1">
                <a:latin typeface="Open Sans"/>
                <a:ea typeface="Open Sans"/>
                <a:cs typeface="Open Sans"/>
                <a:sym typeface="Open Sans"/>
              </a:rPr>
              <a:t>Hưng</a:t>
            </a:r>
            <a:endParaRPr sz="2400" b="1"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b="15074"/>
          <a:stretch/>
        </p:blipFill>
        <p:spPr>
          <a:xfrm>
            <a:off x="3" y="0"/>
            <a:ext cx="9143997" cy="5143498"/>
          </a:xfrm>
          <a:prstGeom prst="rect">
            <a:avLst/>
          </a:prstGeom>
          <a:noFill/>
          <a:ln>
            <a:noFill/>
          </a:ln>
        </p:spPr>
      </p:pic>
      <p:sp>
        <p:nvSpPr>
          <p:cNvPr id="161" name="Google Shape;161;p23"/>
          <p:cNvSpPr/>
          <p:nvPr/>
        </p:nvSpPr>
        <p:spPr>
          <a:xfrm>
            <a:off x="424547" y="297899"/>
            <a:ext cx="8379700" cy="45477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txBox="1">
            <a:spLocks noGrp="1"/>
          </p:cNvSpPr>
          <p:nvPr>
            <p:ph type="body" idx="4294967295"/>
          </p:nvPr>
        </p:nvSpPr>
        <p:spPr>
          <a:xfrm>
            <a:off x="481300" y="529650"/>
            <a:ext cx="4151100" cy="4084200"/>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endParaRPr lang="en-US" dirty="0">
              <a:solidFill>
                <a:schemeClr val="lt1"/>
              </a:solidFill>
              <a:latin typeface="Montserrat" panose="00000500000000000000" pitchFamily="2" charset="0"/>
              <a:ea typeface="Open Sans"/>
              <a:cs typeface="Open Sans"/>
              <a:sym typeface="Open Sans"/>
            </a:endParaRPr>
          </a:p>
          <a:p>
            <a:pPr marL="0" lvl="0" indent="0" algn="l" rtl="0">
              <a:lnSpc>
                <a:spcPct val="100000"/>
              </a:lnSpc>
              <a:spcBef>
                <a:spcPts val="1600"/>
              </a:spcBef>
              <a:spcAft>
                <a:spcPts val="0"/>
              </a:spcAft>
              <a:buNone/>
            </a:pPr>
            <a:endParaRPr dirty="0">
              <a:solidFill>
                <a:schemeClr val="lt1"/>
              </a:solidFill>
              <a:latin typeface="Open Sans"/>
              <a:ea typeface="Open Sans"/>
              <a:cs typeface="Open Sans"/>
              <a:sym typeface="Open Sans"/>
            </a:endParaRPr>
          </a:p>
        </p:txBody>
      </p:sp>
      <p:sp>
        <p:nvSpPr>
          <p:cNvPr id="2" name="TextBox 1">
            <a:extLst>
              <a:ext uri="{FF2B5EF4-FFF2-40B4-BE49-F238E27FC236}">
                <a16:creationId xmlns:a16="http://schemas.microsoft.com/office/drawing/2014/main" id="{B97BB83D-D9E1-5FB2-EFA5-4AE7C6EB6051}"/>
              </a:ext>
            </a:extLst>
          </p:cNvPr>
          <p:cNvSpPr txBox="1"/>
          <p:nvPr/>
        </p:nvSpPr>
        <p:spPr>
          <a:xfrm>
            <a:off x="759898" y="401876"/>
            <a:ext cx="7624204" cy="307777"/>
          </a:xfrm>
          <a:prstGeom prst="rect">
            <a:avLst/>
          </a:prstGeom>
          <a:solidFill>
            <a:schemeClr val="tx1"/>
          </a:solidFill>
        </p:spPr>
        <p:txBody>
          <a:bodyPr wrap="square" rtlCol="0" anchor="ctr">
            <a:spAutoFit/>
          </a:bodyPr>
          <a:lstStyle/>
          <a:p>
            <a:pPr algn="ctr"/>
            <a:r>
              <a:rPr lang="en-US" dirty="0">
                <a:ln w="0"/>
                <a:solidFill>
                  <a:schemeClr val="bg1"/>
                </a:solidFill>
                <a:effectLst>
                  <a:outerShdw blurRad="38100" dist="25400" dir="5400000" algn="ctr" rotWithShape="0">
                    <a:srgbClr val="6E747A">
                      <a:alpha val="43000"/>
                    </a:srgbClr>
                  </a:outerShdw>
                </a:effectLst>
              </a:rPr>
              <a:t>ADVANTAGES AND DISADVANTAGES OF TOP-DOWN APPROACH</a:t>
            </a:r>
          </a:p>
        </p:txBody>
      </p:sp>
      <p:graphicFrame>
        <p:nvGraphicFramePr>
          <p:cNvPr id="4" name="Table 3">
            <a:extLst>
              <a:ext uri="{FF2B5EF4-FFF2-40B4-BE49-F238E27FC236}">
                <a16:creationId xmlns:a16="http://schemas.microsoft.com/office/drawing/2014/main" id="{3CC6047D-C981-A6C6-3539-BC4FC352B695}"/>
              </a:ext>
            </a:extLst>
          </p:cNvPr>
          <p:cNvGraphicFramePr>
            <a:graphicFrameLocks noGrp="1"/>
          </p:cNvGraphicFramePr>
          <p:nvPr>
            <p:extLst>
              <p:ext uri="{D42A27DB-BD31-4B8C-83A1-F6EECF244321}">
                <p14:modId xmlns:p14="http://schemas.microsoft.com/office/powerpoint/2010/main" val="3910149233"/>
              </p:ext>
            </p:extLst>
          </p:nvPr>
        </p:nvGraphicFramePr>
        <p:xfrm>
          <a:off x="759898" y="941405"/>
          <a:ext cx="7381120" cy="3382402"/>
        </p:xfrm>
        <a:graphic>
          <a:graphicData uri="http://schemas.openxmlformats.org/drawingml/2006/table">
            <a:tbl>
              <a:tblPr firstRow="1" bandRow="1">
                <a:tableStyleId>{D3595A5E-531C-4E07-AA88-C44AE7CD52AC}</a:tableStyleId>
              </a:tblPr>
              <a:tblGrid>
                <a:gridCol w="3569018">
                  <a:extLst>
                    <a:ext uri="{9D8B030D-6E8A-4147-A177-3AD203B41FA5}">
                      <a16:colId xmlns:a16="http://schemas.microsoft.com/office/drawing/2014/main" val="2826007282"/>
                    </a:ext>
                  </a:extLst>
                </a:gridCol>
                <a:gridCol w="3812102">
                  <a:extLst>
                    <a:ext uri="{9D8B030D-6E8A-4147-A177-3AD203B41FA5}">
                      <a16:colId xmlns:a16="http://schemas.microsoft.com/office/drawing/2014/main" val="2317416772"/>
                    </a:ext>
                  </a:extLst>
                </a:gridCol>
              </a:tblGrid>
              <a:tr h="413364">
                <a:tc>
                  <a:txBody>
                    <a:bodyPr/>
                    <a:lstStyle/>
                    <a:p>
                      <a:pPr algn="ctr"/>
                      <a:r>
                        <a:rPr lang="en-US" sz="1400" dirty="0">
                          <a:latin typeface="Montserrat" panose="00000500000000000000" pitchFamily="2" charset="0"/>
                        </a:rPr>
                        <a:t>ADVANTAGES</a:t>
                      </a:r>
                    </a:p>
                  </a:txBody>
                  <a:tcPr anchor="ctr"/>
                </a:tc>
                <a:tc>
                  <a:txBody>
                    <a:bodyPr/>
                    <a:lstStyle/>
                    <a:p>
                      <a:pPr algn="ctr"/>
                      <a:r>
                        <a:rPr lang="en-US" sz="1400" dirty="0">
                          <a:latin typeface="Montserrat" panose="00000500000000000000" pitchFamily="2" charset="0"/>
                        </a:rPr>
                        <a:t>DISADVANTAGES</a:t>
                      </a:r>
                    </a:p>
                  </a:txBody>
                  <a:tcPr anchor="ctr"/>
                </a:tc>
                <a:extLst>
                  <a:ext uri="{0D108BD9-81ED-4DB2-BD59-A6C34878D82A}">
                    <a16:rowId xmlns:a16="http://schemas.microsoft.com/office/drawing/2014/main" val="1415316283"/>
                  </a:ext>
                </a:extLst>
              </a:tr>
              <a:tr h="502925">
                <a:tc>
                  <a:txBody>
                    <a:bodyPr/>
                    <a:lstStyle/>
                    <a:p>
                      <a:r>
                        <a:rPr lang="en-US" sz="1400" dirty="0">
                          <a:latin typeface="Montserrat" panose="00000500000000000000" pitchFamily="2" charset="0"/>
                        </a:rPr>
                        <a:t>We view have a clear view of our goal</a:t>
                      </a:r>
                    </a:p>
                  </a:txBody>
                  <a:tcPr anchor="ctr"/>
                </a:tc>
                <a:tc>
                  <a:txBody>
                    <a:bodyPr/>
                    <a:lstStyle/>
                    <a:p>
                      <a:r>
                        <a:rPr lang="en-US" sz="1400" dirty="0">
                          <a:latin typeface="Montserrat" panose="00000500000000000000" pitchFamily="2" charset="0"/>
                        </a:rPr>
                        <a:t>Important details are likely to be ignored</a:t>
                      </a:r>
                    </a:p>
                  </a:txBody>
                  <a:tcPr anchor="ctr"/>
                </a:tc>
                <a:extLst>
                  <a:ext uri="{0D108BD9-81ED-4DB2-BD59-A6C34878D82A}">
                    <a16:rowId xmlns:a16="http://schemas.microsoft.com/office/drawing/2014/main" val="2772814173"/>
                  </a:ext>
                </a:extLst>
              </a:tr>
              <a:tr h="502925">
                <a:tc>
                  <a:txBody>
                    <a:bodyPr/>
                    <a:lstStyle/>
                    <a:p>
                      <a:r>
                        <a:rPr lang="en-US" sz="1400" dirty="0">
                          <a:latin typeface="Montserrat" panose="00000500000000000000" pitchFamily="2" charset="0"/>
                        </a:rPr>
                        <a:t>Effectively manage the large system</a:t>
                      </a:r>
                    </a:p>
                  </a:txBody>
                  <a:tcPr anchor="ctr"/>
                </a:tc>
                <a:tc>
                  <a:txBody>
                    <a:bodyPr/>
                    <a:lstStyle/>
                    <a:p>
                      <a:r>
                        <a:rPr lang="en-US" sz="1400" b="0" i="0" u="none" strike="noStrike" cap="none" dirty="0">
                          <a:solidFill>
                            <a:srgbClr val="000000"/>
                          </a:solidFill>
                          <a:effectLst/>
                          <a:latin typeface="Montserrat" panose="00000500000000000000" pitchFamily="2" charset="0"/>
                          <a:ea typeface="Arial"/>
                          <a:cs typeface="Arial"/>
                          <a:sym typeface="Arial"/>
                        </a:rPr>
                        <a:t>Dependency on initial understanding:</a:t>
                      </a:r>
                      <a:endParaRPr lang="en-US" sz="1400" b="0" dirty="0">
                        <a:latin typeface="Montserrat" panose="00000500000000000000" pitchFamily="2" charset="0"/>
                      </a:endParaRPr>
                    </a:p>
                  </a:txBody>
                  <a:tcPr anchor="ctr"/>
                </a:tc>
                <a:extLst>
                  <a:ext uri="{0D108BD9-81ED-4DB2-BD59-A6C34878D82A}">
                    <a16:rowId xmlns:a16="http://schemas.microsoft.com/office/drawing/2014/main" val="1581755972"/>
                  </a:ext>
                </a:extLst>
              </a:tr>
              <a:tr h="407755">
                <a:tc>
                  <a:txBody>
                    <a:bodyPr/>
                    <a:lstStyle/>
                    <a:p>
                      <a:r>
                        <a:rPr lang="en-US" sz="1400" b="0" i="0" u="none" strike="noStrike" cap="none" dirty="0">
                          <a:solidFill>
                            <a:srgbClr val="000000"/>
                          </a:solidFill>
                          <a:effectLst/>
                          <a:latin typeface="Montserrat" panose="00000500000000000000" pitchFamily="2" charset="0"/>
                          <a:ea typeface="Arial"/>
                          <a:cs typeface="Arial"/>
                          <a:sym typeface="Arial"/>
                        </a:rPr>
                        <a:t>Easier Planning and Coordination</a:t>
                      </a:r>
                      <a:endParaRPr lang="en-US" sz="1400" dirty="0">
                        <a:latin typeface="Montserrat" panose="00000500000000000000" pitchFamily="2" charset="0"/>
                      </a:endParaRPr>
                    </a:p>
                  </a:txBody>
                  <a:tcPr anchor="ctr"/>
                </a:tc>
                <a:tc>
                  <a:txBody>
                    <a:bodyPr/>
                    <a:lstStyle/>
                    <a:p>
                      <a:r>
                        <a:rPr lang="en-US" sz="1400" dirty="0">
                          <a:latin typeface="Montserrat" panose="00000500000000000000" pitchFamily="2" charset="0"/>
                        </a:rPr>
                        <a:t>Inflexibility</a:t>
                      </a:r>
                    </a:p>
                  </a:txBody>
                  <a:tcPr anchor="ctr"/>
                </a:tc>
                <a:extLst>
                  <a:ext uri="{0D108BD9-81ED-4DB2-BD59-A6C34878D82A}">
                    <a16:rowId xmlns:a16="http://schemas.microsoft.com/office/drawing/2014/main" val="3091573735"/>
                  </a:ext>
                </a:extLst>
              </a:tr>
              <a:tr h="502925">
                <a:tc>
                  <a:txBody>
                    <a:bodyPr/>
                    <a:lstStyle/>
                    <a:p>
                      <a:r>
                        <a:rPr lang="en-US" sz="1400" dirty="0">
                          <a:latin typeface="Montserrat" panose="00000500000000000000" pitchFamily="2" charset="0"/>
                        </a:rPr>
                        <a:t>Easily to identify the key components</a:t>
                      </a:r>
                    </a:p>
                  </a:txBody>
                  <a:tcPr anchor="ctr"/>
                </a:tc>
                <a:tc>
                  <a:txBody>
                    <a:bodyPr/>
                    <a:lstStyle/>
                    <a:p>
                      <a:r>
                        <a:rPr lang="en-US" sz="1400" dirty="0">
                          <a:latin typeface="Montserrat" panose="00000500000000000000" pitchFamily="2" charset="0"/>
                        </a:rPr>
                        <a:t>Slow to adjust</a:t>
                      </a:r>
                    </a:p>
                  </a:txBody>
                  <a:tcPr anchor="ctr"/>
                </a:tc>
                <a:extLst>
                  <a:ext uri="{0D108BD9-81ED-4DB2-BD59-A6C34878D82A}">
                    <a16:rowId xmlns:a16="http://schemas.microsoft.com/office/drawing/2014/main" val="3925636085"/>
                  </a:ext>
                </a:extLst>
              </a:tr>
              <a:tr h="549583">
                <a:tc>
                  <a:txBody>
                    <a:bodyPr/>
                    <a:lstStyle/>
                    <a:p>
                      <a:r>
                        <a:rPr lang="en-US" sz="1400" dirty="0">
                          <a:latin typeface="Montserrat" panose="00000500000000000000" pitchFamily="2" charset="0"/>
                        </a:rPr>
                        <a:t>Quicker implementation</a:t>
                      </a:r>
                    </a:p>
                  </a:txBody>
                  <a:tcPr anchor="ctr"/>
                </a:tc>
                <a:tc>
                  <a:txBody>
                    <a:bodyPr/>
                    <a:lstStyle/>
                    <a:p>
                      <a:r>
                        <a:rPr lang="en-US" sz="1400" dirty="0">
                          <a:latin typeface="Montserrat" panose="00000500000000000000" pitchFamily="2" charset="0"/>
                        </a:rPr>
                        <a:t>Less creativity</a:t>
                      </a:r>
                    </a:p>
                  </a:txBody>
                  <a:tcPr anchor="ctr"/>
                </a:tc>
                <a:extLst>
                  <a:ext uri="{0D108BD9-81ED-4DB2-BD59-A6C34878D82A}">
                    <a16:rowId xmlns:a16="http://schemas.microsoft.com/office/drawing/2014/main" val="3168779748"/>
                  </a:ext>
                </a:extLst>
              </a:tr>
              <a:tr h="502925">
                <a:tc>
                  <a:txBody>
                    <a:bodyPr/>
                    <a:lstStyle/>
                    <a:p>
                      <a:r>
                        <a:rPr lang="en-US" sz="1400" dirty="0">
                          <a:latin typeface="Montserrat" panose="00000500000000000000" pitchFamily="2" charset="0"/>
                        </a:rPr>
                        <a:t>Ideal for a big and complex project</a:t>
                      </a:r>
                    </a:p>
                  </a:txBody>
                  <a:tcPr anchor="ctr"/>
                </a:tc>
                <a:tc>
                  <a:txBody>
                    <a:bodyPr/>
                    <a:lstStyle/>
                    <a:p>
                      <a:r>
                        <a:rPr lang="en-US" sz="1400" dirty="0">
                          <a:latin typeface="Montserrat" panose="00000500000000000000" pitchFamily="2" charset="0"/>
                        </a:rPr>
                        <a:t>Not ideal for a small project</a:t>
                      </a:r>
                    </a:p>
                  </a:txBody>
                  <a:tcPr anchor="ctr"/>
                </a:tc>
                <a:extLst>
                  <a:ext uri="{0D108BD9-81ED-4DB2-BD59-A6C34878D82A}">
                    <a16:rowId xmlns:a16="http://schemas.microsoft.com/office/drawing/2014/main" val="236563202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150223" y="-174415"/>
            <a:ext cx="9555480" cy="5155190"/>
          </a:xfrm>
          <a:prstGeom prst="rect">
            <a:avLst/>
          </a:prstGeom>
          <a:noFill/>
          <a:ln>
            <a:noFill/>
          </a:ln>
        </p:spPr>
      </p:pic>
      <p:pic>
        <p:nvPicPr>
          <p:cNvPr id="188" name="Google Shape;188;p26"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89" name="Google Shape;189;p26"/>
          <p:cNvSpPr txBox="1"/>
          <p:nvPr/>
        </p:nvSpPr>
        <p:spPr>
          <a:xfrm>
            <a:off x="3276193" y="-174415"/>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b="1" dirty="0">
                <a:solidFill>
                  <a:schemeClr val="bg2"/>
                </a:solidFill>
                <a:latin typeface="Montserrat"/>
                <a:ea typeface="Montserrat"/>
                <a:cs typeface="Montserrat"/>
                <a:sym typeface="Montserrat"/>
              </a:rPr>
              <a:t>CONCLUSION</a:t>
            </a:r>
            <a:endParaRPr sz="2500" b="1" dirty="0">
              <a:solidFill>
                <a:schemeClr val="bg2"/>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56501F1A-DFE1-3920-4618-B661ABF1E5CB}"/>
              </a:ext>
            </a:extLst>
          </p:cNvPr>
          <p:cNvSpPr txBox="1"/>
          <p:nvPr/>
        </p:nvSpPr>
        <p:spPr>
          <a:xfrm>
            <a:off x="493144" y="206885"/>
            <a:ext cx="2850947" cy="369332"/>
          </a:xfrm>
          <a:prstGeom prst="rect">
            <a:avLst/>
          </a:prstGeom>
          <a:noFill/>
        </p:spPr>
        <p:txBody>
          <a:bodyPr wrap="square" rtlCol="0">
            <a:spAutoFit/>
          </a:bodyPr>
          <a:lstStyle/>
          <a:p>
            <a:r>
              <a:rPr lang="en-US" sz="1800" dirty="0"/>
              <a:t>CONCLUSION</a:t>
            </a:r>
          </a:p>
        </p:txBody>
      </p:sp>
      <p:pic>
        <p:nvPicPr>
          <p:cNvPr id="6" name="Picture 5" descr="A diagram of a strategy&#10;&#10;Description automatically generated with medium confidence">
            <a:extLst>
              <a:ext uri="{FF2B5EF4-FFF2-40B4-BE49-F238E27FC236}">
                <a16:creationId xmlns:a16="http://schemas.microsoft.com/office/drawing/2014/main" id="{6B240016-CC10-ED5F-D270-7A3BA18DCD20}"/>
              </a:ext>
            </a:extLst>
          </p:cNvPr>
          <p:cNvPicPr>
            <a:picLocks noChangeAspect="1"/>
          </p:cNvPicPr>
          <p:nvPr/>
        </p:nvPicPr>
        <p:blipFill>
          <a:blip r:embed="rId5"/>
          <a:stretch>
            <a:fillRect/>
          </a:stretch>
        </p:blipFill>
        <p:spPr>
          <a:xfrm>
            <a:off x="2559577" y="44504"/>
            <a:ext cx="6045600" cy="47550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354948" y="463946"/>
            <a:ext cx="8077126" cy="410805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300" b="0" i="0" dirty="0">
                <a:solidFill>
                  <a:schemeClr val="bg1">
                    <a:lumMod val="95000"/>
                  </a:schemeClr>
                </a:solidFill>
                <a:effectLst/>
                <a:latin typeface="Montserrat" panose="00000500000000000000" pitchFamily="2" charset="0"/>
              </a:rPr>
              <a:t>Many companies use the </a:t>
            </a:r>
            <a:r>
              <a:rPr lang="en-US" sz="2300" b="0" i="0" dirty="0">
                <a:solidFill>
                  <a:schemeClr val="tx1"/>
                </a:solidFill>
                <a:effectLst/>
                <a:latin typeface="Montserrat" panose="00000500000000000000" pitchFamily="2" charset="0"/>
              </a:rPr>
              <a:t>top-down approach </a:t>
            </a:r>
            <a:r>
              <a:rPr lang="en-US" sz="2300" b="0" i="0" dirty="0">
                <a:solidFill>
                  <a:schemeClr val="bg1">
                    <a:lumMod val="95000"/>
                  </a:schemeClr>
                </a:solidFill>
                <a:effectLst/>
                <a:latin typeface="Montserrat" panose="00000500000000000000" pitchFamily="2" charset="0"/>
              </a:rPr>
              <a:t>in their </a:t>
            </a:r>
            <a:r>
              <a:rPr lang="en-US" sz="2300" b="0" i="0" dirty="0">
                <a:solidFill>
                  <a:schemeClr val="tx1"/>
                </a:solidFill>
                <a:effectLst/>
                <a:latin typeface="Montserrat" panose="00000500000000000000" pitchFamily="2" charset="0"/>
              </a:rPr>
              <a:t>management</a:t>
            </a:r>
            <a:r>
              <a:rPr lang="en-US" sz="2300" b="0" i="0" dirty="0">
                <a:solidFill>
                  <a:schemeClr val="bg1">
                    <a:lumMod val="95000"/>
                  </a:schemeClr>
                </a:solidFill>
                <a:effectLst/>
                <a:latin typeface="Montserrat" panose="00000500000000000000" pitchFamily="2" charset="0"/>
              </a:rPr>
              <a:t> and </a:t>
            </a:r>
            <a:r>
              <a:rPr lang="en-US" sz="2300" b="0" i="0" u="none" strike="noStrike" dirty="0">
                <a:solidFill>
                  <a:schemeClr val="tx1"/>
                </a:solidFill>
                <a:effectLst/>
                <a:latin typeface="Montserrat" panose="00000500000000000000" pitchFamily="2" charset="0"/>
                <a:hlinkClick r:id="rId3" tooltip="decision-making">
                  <a:extLst>
                    <a:ext uri="{A12FA001-AC4F-418D-AE19-62706E023703}">
                      <ahyp:hlinkClr xmlns:ahyp="http://schemas.microsoft.com/office/drawing/2018/hyperlinkcolor" val="tx"/>
                    </a:ext>
                  </a:extLst>
                </a:hlinkClick>
              </a:rPr>
              <a:t>decision-making</a:t>
            </a:r>
            <a:r>
              <a:rPr lang="en-US" sz="2300" b="0" i="0" dirty="0">
                <a:solidFill>
                  <a:schemeClr val="tx1"/>
                </a:solidFill>
                <a:effectLst/>
                <a:latin typeface="Montserrat" panose="00000500000000000000" pitchFamily="2" charset="0"/>
              </a:rPr>
              <a:t> processes</a:t>
            </a:r>
            <a:r>
              <a:rPr lang="en-US" sz="2300" b="0" i="0" dirty="0">
                <a:solidFill>
                  <a:schemeClr val="bg1">
                    <a:lumMod val="95000"/>
                  </a:schemeClr>
                </a:solidFill>
                <a:effectLst/>
                <a:latin typeface="Montserrat" panose="00000500000000000000" pitchFamily="2" charset="0"/>
              </a:rPr>
              <a:t>, including:</a:t>
            </a:r>
            <a:br>
              <a:rPr lang="en-US" sz="2300" b="0" i="0" dirty="0">
                <a:solidFill>
                  <a:schemeClr val="bg1">
                    <a:lumMod val="95000"/>
                  </a:schemeClr>
                </a:solidFill>
                <a:effectLst/>
                <a:latin typeface="Montserrat" panose="00000500000000000000" pitchFamily="2" charset="0"/>
              </a:rPr>
            </a:br>
            <a:r>
              <a:rPr lang="en-US" sz="2300" b="0" i="0" dirty="0">
                <a:solidFill>
                  <a:schemeClr val="bg1">
                    <a:lumMod val="95000"/>
                  </a:schemeClr>
                </a:solidFill>
                <a:effectLst/>
                <a:latin typeface="Montserrat" panose="00000500000000000000" pitchFamily="2" charset="0"/>
              </a:rPr>
              <a:t>	</a:t>
            </a:r>
            <a:endParaRPr lang="vi-VN" sz="2000" b="0" dirty="0">
              <a:solidFill>
                <a:schemeClr val="bg1">
                  <a:lumMod val="95000"/>
                </a:schemeClr>
              </a:solidFill>
              <a:latin typeface="Montserrat" panose="00000500000000000000" pitchFamily="2" charset="0"/>
              <a:sym typeface="Montserrat"/>
            </a:endParaRPr>
          </a:p>
        </p:txBody>
      </p:sp>
      <p:sp>
        <p:nvSpPr>
          <p:cNvPr id="196" name="Google Shape;196;p27"/>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Open Sans"/>
                <a:ea typeface="Open Sans"/>
                <a:cs typeface="Open Sans"/>
                <a:sym typeface="Open Sans"/>
              </a:rPr>
              <a:t>Source</a:t>
            </a:r>
            <a:r>
              <a:rPr lang="vi" sz="1200" dirty="0">
                <a:solidFill>
                  <a:schemeClr val="lt1"/>
                </a:solidFill>
                <a:latin typeface="Open Sans"/>
                <a:ea typeface="Open Sans"/>
                <a:cs typeface="Open Sans"/>
                <a:sym typeface="Open Sans"/>
              </a:rPr>
              <a:t>: </a:t>
            </a:r>
            <a:r>
              <a:rPr lang="en-US" sz="1200" u="sng" dirty="0">
                <a:solidFill>
                  <a:schemeClr val="accent5"/>
                </a:solidFill>
                <a:latin typeface="Open Sans"/>
                <a:ea typeface="Open Sans"/>
                <a:cs typeface="Open Sans"/>
                <a:sym typeface="Open Sans"/>
              </a:rPr>
              <a:t>google</a:t>
            </a:r>
            <a:r>
              <a:rPr lang="vi" sz="1200" u="sng" dirty="0">
                <a:solidFill>
                  <a:schemeClr val="accent5"/>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.com</a:t>
            </a:r>
            <a:endParaRPr sz="1200" dirty="0">
              <a:solidFill>
                <a:schemeClr val="accent5"/>
              </a:solidFill>
              <a:latin typeface="Open Sans"/>
              <a:ea typeface="Open Sans"/>
              <a:cs typeface="Open Sans"/>
              <a:sym typeface="Open Sans"/>
            </a:endParaRPr>
          </a:p>
        </p:txBody>
      </p:sp>
      <p:sp>
        <p:nvSpPr>
          <p:cNvPr id="3" name="Rectangle 2">
            <a:extLst>
              <a:ext uri="{FF2B5EF4-FFF2-40B4-BE49-F238E27FC236}">
                <a16:creationId xmlns:a16="http://schemas.microsoft.com/office/drawing/2014/main" id="{71059919-88E1-D678-C85D-49F754B3AE37}"/>
              </a:ext>
            </a:extLst>
          </p:cNvPr>
          <p:cNvSpPr/>
          <p:nvPr/>
        </p:nvSpPr>
        <p:spPr>
          <a:xfrm>
            <a:off x="790647" y="2509444"/>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Google</a:t>
            </a:r>
            <a:r>
              <a:rPr lang="en-US" dirty="0"/>
              <a:t> </a:t>
            </a:r>
          </a:p>
        </p:txBody>
      </p:sp>
      <p:sp>
        <p:nvSpPr>
          <p:cNvPr id="4" name="Rectangle 3">
            <a:extLst>
              <a:ext uri="{FF2B5EF4-FFF2-40B4-BE49-F238E27FC236}">
                <a16:creationId xmlns:a16="http://schemas.microsoft.com/office/drawing/2014/main" id="{01BA48F7-B4DA-BC3B-0BDB-E08AAF7B3602}"/>
              </a:ext>
            </a:extLst>
          </p:cNvPr>
          <p:cNvSpPr/>
          <p:nvPr/>
        </p:nvSpPr>
        <p:spPr>
          <a:xfrm>
            <a:off x="3224464" y="2495457"/>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Microsoft</a:t>
            </a:r>
            <a:r>
              <a:rPr lang="en-US" dirty="0"/>
              <a:t> </a:t>
            </a:r>
          </a:p>
        </p:txBody>
      </p:sp>
      <p:sp>
        <p:nvSpPr>
          <p:cNvPr id="5" name="Rectangle 4">
            <a:extLst>
              <a:ext uri="{FF2B5EF4-FFF2-40B4-BE49-F238E27FC236}">
                <a16:creationId xmlns:a16="http://schemas.microsoft.com/office/drawing/2014/main" id="{5608FB21-0AD0-4707-C2E8-EFDCFFDFA55D}"/>
              </a:ext>
            </a:extLst>
          </p:cNvPr>
          <p:cNvSpPr/>
          <p:nvPr/>
        </p:nvSpPr>
        <p:spPr>
          <a:xfrm>
            <a:off x="5856036" y="2509443"/>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Apple </a:t>
            </a:r>
          </a:p>
        </p:txBody>
      </p:sp>
      <p:sp>
        <p:nvSpPr>
          <p:cNvPr id="6" name="Rectangle 5">
            <a:extLst>
              <a:ext uri="{FF2B5EF4-FFF2-40B4-BE49-F238E27FC236}">
                <a16:creationId xmlns:a16="http://schemas.microsoft.com/office/drawing/2014/main" id="{0929C28A-728E-1FBA-6FBA-934C7E2782C2}"/>
              </a:ext>
            </a:extLst>
          </p:cNvPr>
          <p:cNvSpPr/>
          <p:nvPr/>
        </p:nvSpPr>
        <p:spPr>
          <a:xfrm>
            <a:off x="790647" y="3465096"/>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bg2"/>
                </a:solidFill>
              </a:rPr>
              <a:t>Amazon  </a:t>
            </a:r>
          </a:p>
        </p:txBody>
      </p:sp>
      <p:sp>
        <p:nvSpPr>
          <p:cNvPr id="7" name="Rectangle 6">
            <a:extLst>
              <a:ext uri="{FF2B5EF4-FFF2-40B4-BE49-F238E27FC236}">
                <a16:creationId xmlns:a16="http://schemas.microsoft.com/office/drawing/2014/main" id="{ABABBE62-E6E5-A730-671B-98A3C21831D8}"/>
              </a:ext>
            </a:extLst>
          </p:cNvPr>
          <p:cNvSpPr/>
          <p:nvPr/>
        </p:nvSpPr>
        <p:spPr>
          <a:xfrm>
            <a:off x="5856036" y="3465095"/>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Intel </a:t>
            </a:r>
          </a:p>
        </p:txBody>
      </p:sp>
      <p:sp>
        <p:nvSpPr>
          <p:cNvPr id="8" name="Rectangle 7">
            <a:extLst>
              <a:ext uri="{FF2B5EF4-FFF2-40B4-BE49-F238E27FC236}">
                <a16:creationId xmlns:a16="http://schemas.microsoft.com/office/drawing/2014/main" id="{2BAE9D69-7683-CD5F-E99A-A63B3116E1F9}"/>
              </a:ext>
            </a:extLst>
          </p:cNvPr>
          <p:cNvSpPr/>
          <p:nvPr/>
        </p:nvSpPr>
        <p:spPr>
          <a:xfrm>
            <a:off x="3224464" y="3465095"/>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IBM </a:t>
            </a:r>
          </a:p>
        </p:txBody>
      </p:sp>
      <p:pic>
        <p:nvPicPr>
          <p:cNvPr id="10" name="Picture 9">
            <a:extLst>
              <a:ext uri="{FF2B5EF4-FFF2-40B4-BE49-F238E27FC236}">
                <a16:creationId xmlns:a16="http://schemas.microsoft.com/office/drawing/2014/main" id="{1DB1B573-F05D-A29F-B052-FA19258C1642}"/>
              </a:ext>
            </a:extLst>
          </p:cNvPr>
          <p:cNvPicPr>
            <a:picLocks noChangeAspect="1"/>
          </p:cNvPicPr>
          <p:nvPr/>
        </p:nvPicPr>
        <p:blipFill>
          <a:blip r:embed="rId5"/>
          <a:stretch>
            <a:fillRect/>
          </a:stretch>
        </p:blipFill>
        <p:spPr>
          <a:xfrm>
            <a:off x="816253" y="2554892"/>
            <a:ext cx="507056" cy="477229"/>
          </a:xfrm>
          <a:prstGeom prst="rect">
            <a:avLst/>
          </a:prstGeom>
        </p:spPr>
      </p:pic>
      <p:pic>
        <p:nvPicPr>
          <p:cNvPr id="13" name="Picture 12">
            <a:extLst>
              <a:ext uri="{FF2B5EF4-FFF2-40B4-BE49-F238E27FC236}">
                <a16:creationId xmlns:a16="http://schemas.microsoft.com/office/drawing/2014/main" id="{399EE234-B744-88FB-0A00-9F08017529DD}"/>
              </a:ext>
            </a:extLst>
          </p:cNvPr>
          <p:cNvPicPr>
            <a:picLocks noChangeAspect="1"/>
          </p:cNvPicPr>
          <p:nvPr/>
        </p:nvPicPr>
        <p:blipFill>
          <a:blip r:embed="rId6"/>
          <a:stretch>
            <a:fillRect/>
          </a:stretch>
        </p:blipFill>
        <p:spPr>
          <a:xfrm>
            <a:off x="5924788" y="2551558"/>
            <a:ext cx="551640" cy="551640"/>
          </a:xfrm>
          <a:prstGeom prst="rect">
            <a:avLst/>
          </a:prstGeom>
        </p:spPr>
      </p:pic>
      <p:pic>
        <p:nvPicPr>
          <p:cNvPr id="14" name="Picture 13">
            <a:extLst>
              <a:ext uri="{FF2B5EF4-FFF2-40B4-BE49-F238E27FC236}">
                <a16:creationId xmlns:a16="http://schemas.microsoft.com/office/drawing/2014/main" id="{5CDA586E-C69E-664F-A56E-376C900D6546}"/>
              </a:ext>
            </a:extLst>
          </p:cNvPr>
          <p:cNvPicPr>
            <a:picLocks noChangeAspect="1"/>
          </p:cNvPicPr>
          <p:nvPr/>
        </p:nvPicPr>
        <p:blipFill>
          <a:blip r:embed="rId7"/>
          <a:stretch>
            <a:fillRect/>
          </a:stretch>
        </p:blipFill>
        <p:spPr>
          <a:xfrm>
            <a:off x="824170" y="3528866"/>
            <a:ext cx="499139" cy="499139"/>
          </a:xfrm>
          <a:prstGeom prst="rect">
            <a:avLst/>
          </a:prstGeom>
        </p:spPr>
      </p:pic>
      <p:pic>
        <p:nvPicPr>
          <p:cNvPr id="16" name="Picture 15">
            <a:extLst>
              <a:ext uri="{FF2B5EF4-FFF2-40B4-BE49-F238E27FC236}">
                <a16:creationId xmlns:a16="http://schemas.microsoft.com/office/drawing/2014/main" id="{A7915353-4E49-A84E-B7F7-E1329CB36F55}"/>
              </a:ext>
            </a:extLst>
          </p:cNvPr>
          <p:cNvPicPr>
            <a:picLocks noChangeAspect="1"/>
          </p:cNvPicPr>
          <p:nvPr/>
        </p:nvPicPr>
        <p:blipFill>
          <a:blip r:embed="rId8"/>
          <a:stretch>
            <a:fillRect/>
          </a:stretch>
        </p:blipFill>
        <p:spPr>
          <a:xfrm>
            <a:off x="3286580" y="2517972"/>
            <a:ext cx="521964" cy="521964"/>
          </a:xfrm>
          <a:prstGeom prst="rect">
            <a:avLst/>
          </a:prstGeom>
        </p:spPr>
      </p:pic>
      <p:pic>
        <p:nvPicPr>
          <p:cNvPr id="17" name="Picture 16">
            <a:extLst>
              <a:ext uri="{FF2B5EF4-FFF2-40B4-BE49-F238E27FC236}">
                <a16:creationId xmlns:a16="http://schemas.microsoft.com/office/drawing/2014/main" id="{C15E7CA0-3717-6667-E9C0-5228B36BF51D}"/>
              </a:ext>
            </a:extLst>
          </p:cNvPr>
          <p:cNvPicPr>
            <a:picLocks noChangeAspect="1"/>
          </p:cNvPicPr>
          <p:nvPr/>
        </p:nvPicPr>
        <p:blipFill>
          <a:blip r:embed="rId9"/>
          <a:stretch>
            <a:fillRect/>
          </a:stretch>
        </p:blipFill>
        <p:spPr>
          <a:xfrm>
            <a:off x="3268800" y="3504606"/>
            <a:ext cx="539744" cy="539744"/>
          </a:xfrm>
          <a:prstGeom prst="rect">
            <a:avLst/>
          </a:prstGeom>
        </p:spPr>
      </p:pic>
      <p:pic>
        <p:nvPicPr>
          <p:cNvPr id="18" name="Picture 17">
            <a:extLst>
              <a:ext uri="{FF2B5EF4-FFF2-40B4-BE49-F238E27FC236}">
                <a16:creationId xmlns:a16="http://schemas.microsoft.com/office/drawing/2014/main" id="{D0DF9BBA-14CB-417D-DE9A-082A5BEFA864}"/>
              </a:ext>
            </a:extLst>
          </p:cNvPr>
          <p:cNvPicPr>
            <a:picLocks noChangeAspect="1"/>
          </p:cNvPicPr>
          <p:nvPr/>
        </p:nvPicPr>
        <p:blipFill>
          <a:blip r:embed="rId10"/>
          <a:stretch>
            <a:fillRect/>
          </a:stretch>
        </p:blipFill>
        <p:spPr>
          <a:xfrm>
            <a:off x="5972573" y="3497114"/>
            <a:ext cx="554727" cy="5547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83100" y="1045242"/>
            <a:ext cx="3400623" cy="4098258"/>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400" b="0" i="0" dirty="0">
                <a:solidFill>
                  <a:schemeClr val="bg1">
                    <a:lumMod val="95000"/>
                  </a:schemeClr>
                </a:solidFill>
                <a:effectLst/>
                <a:latin typeface="Montserrat" panose="00000500000000000000" pitchFamily="2" charset="0"/>
              </a:rPr>
              <a:t>The </a:t>
            </a:r>
            <a:r>
              <a:rPr lang="en-US" sz="1400" b="0" dirty="0" err="1">
                <a:solidFill>
                  <a:schemeClr val="bg1">
                    <a:lumMod val="95000"/>
                  </a:schemeClr>
                </a:solidFill>
                <a:latin typeface="Montserrat" panose="00000500000000000000" pitchFamily="2" charset="0"/>
              </a:rPr>
              <a:t>C</a:t>
            </a:r>
            <a:r>
              <a:rPr lang="en-US" sz="1400" b="0" i="0" dirty="0" err="1">
                <a:solidFill>
                  <a:schemeClr val="bg1">
                    <a:lumMod val="95000"/>
                  </a:schemeClr>
                </a:solidFill>
                <a:effectLst/>
                <a:latin typeface="Montserrat" panose="00000500000000000000" pitchFamily="2" charset="0"/>
              </a:rPr>
              <a:t>eo</a:t>
            </a:r>
            <a:r>
              <a:rPr lang="en-US" sz="1400" b="0" i="0" dirty="0">
                <a:solidFill>
                  <a:schemeClr val="bg1">
                    <a:lumMod val="95000"/>
                  </a:schemeClr>
                </a:solidFill>
                <a:effectLst/>
                <a:latin typeface="Montserrat" panose="00000500000000000000" pitchFamily="2" charset="0"/>
              </a:rPr>
              <a:t> will set an overall </a:t>
            </a:r>
            <a:r>
              <a:rPr lang="en-US" sz="1400" b="0" i="0" dirty="0">
                <a:solidFill>
                  <a:srgbClr val="D1D5DB"/>
                </a:solidFill>
                <a:effectLst/>
                <a:latin typeface="Söhne"/>
              </a:rPr>
              <a:t>vision and strategy for the company. This top-down direction helps align the entire organization toward common goals.</a:t>
            </a:r>
            <a:br>
              <a:rPr lang="en-US" sz="1400" b="0" i="0" dirty="0">
                <a:solidFill>
                  <a:srgbClr val="D1D5DB"/>
                </a:solidFill>
                <a:effectLst/>
                <a:latin typeface="Söhne"/>
              </a:rPr>
            </a:br>
            <a:r>
              <a:rPr lang="en-US" sz="1400" b="0" i="0" dirty="0">
                <a:solidFill>
                  <a:srgbClr val="D1D5DB"/>
                </a:solidFill>
                <a:effectLst/>
                <a:latin typeface="Söhne"/>
              </a:rPr>
              <a:t>Major strategic initiatives, business priorities, and long-term goals are defined at the top.</a:t>
            </a:r>
            <a:br>
              <a:rPr lang="en-US" sz="1400" b="0" i="0" dirty="0">
                <a:solidFill>
                  <a:schemeClr val="bg1">
                    <a:lumMod val="95000"/>
                  </a:schemeClr>
                </a:solidFill>
                <a:effectLst/>
                <a:latin typeface="Montserrat" panose="00000500000000000000" pitchFamily="2" charset="0"/>
              </a:rPr>
            </a:br>
            <a:r>
              <a:rPr lang="en-US" sz="1400" b="0" i="0" dirty="0">
                <a:solidFill>
                  <a:srgbClr val="FF0000"/>
                </a:solidFill>
                <a:effectLst/>
                <a:latin typeface="Montserrat" panose="00000500000000000000" pitchFamily="2" charset="0"/>
              </a:rPr>
              <a:t>=&gt;Make decisions at highest level and then communicate them to the rest of the team</a:t>
            </a:r>
            <a:endParaRPr lang="vi-VN" sz="1400" b="0" dirty="0">
              <a:solidFill>
                <a:srgbClr val="FF0000"/>
              </a:solidFill>
              <a:latin typeface="Montserrat" panose="00000500000000000000" pitchFamily="2" charset="0"/>
              <a:sym typeface="Montserrat"/>
            </a:endParaRPr>
          </a:p>
        </p:txBody>
      </p:sp>
      <p:sp>
        <p:nvSpPr>
          <p:cNvPr id="11" name="Rectangle 10">
            <a:extLst>
              <a:ext uri="{FF2B5EF4-FFF2-40B4-BE49-F238E27FC236}">
                <a16:creationId xmlns:a16="http://schemas.microsoft.com/office/drawing/2014/main" id="{EF1121E9-A1CF-C156-5980-B867CB5CC470}"/>
              </a:ext>
            </a:extLst>
          </p:cNvPr>
          <p:cNvSpPr/>
          <p:nvPr/>
        </p:nvSpPr>
        <p:spPr>
          <a:xfrm>
            <a:off x="1038841" y="235724"/>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Google</a:t>
            </a:r>
            <a:r>
              <a:rPr lang="en-US" dirty="0"/>
              <a:t> </a:t>
            </a:r>
          </a:p>
        </p:txBody>
      </p:sp>
      <p:pic>
        <p:nvPicPr>
          <p:cNvPr id="12" name="Picture 11">
            <a:extLst>
              <a:ext uri="{FF2B5EF4-FFF2-40B4-BE49-F238E27FC236}">
                <a16:creationId xmlns:a16="http://schemas.microsoft.com/office/drawing/2014/main" id="{2FF09DA3-8BAC-A8C6-0A07-7DE130EBCB30}"/>
              </a:ext>
            </a:extLst>
          </p:cNvPr>
          <p:cNvPicPr>
            <a:picLocks noChangeAspect="1"/>
          </p:cNvPicPr>
          <p:nvPr/>
        </p:nvPicPr>
        <p:blipFill>
          <a:blip r:embed="rId3"/>
          <a:stretch>
            <a:fillRect/>
          </a:stretch>
        </p:blipFill>
        <p:spPr>
          <a:xfrm>
            <a:off x="1090573" y="306492"/>
            <a:ext cx="507056" cy="477229"/>
          </a:xfrm>
          <a:prstGeom prst="rect">
            <a:avLst/>
          </a:prstGeom>
        </p:spPr>
      </p:pic>
      <p:pic>
        <p:nvPicPr>
          <p:cNvPr id="15" name="Picture 14">
            <a:extLst>
              <a:ext uri="{FF2B5EF4-FFF2-40B4-BE49-F238E27FC236}">
                <a16:creationId xmlns:a16="http://schemas.microsoft.com/office/drawing/2014/main" id="{F91FAB4A-E7B0-9377-799F-76FBC93314F6}"/>
              </a:ext>
            </a:extLst>
          </p:cNvPr>
          <p:cNvPicPr>
            <a:picLocks noChangeAspect="1"/>
          </p:cNvPicPr>
          <p:nvPr/>
        </p:nvPicPr>
        <p:blipFill>
          <a:blip r:embed="rId4"/>
          <a:stretch>
            <a:fillRect/>
          </a:stretch>
        </p:blipFill>
        <p:spPr>
          <a:xfrm>
            <a:off x="4017130" y="0"/>
            <a:ext cx="4655965" cy="5143500"/>
          </a:xfrm>
          <a:prstGeom prst="rect">
            <a:avLst/>
          </a:prstGeom>
        </p:spPr>
      </p:pic>
    </p:spTree>
    <p:extLst>
      <p:ext uri="{BB962C8B-B14F-4D97-AF65-F5344CB8AC3E}">
        <p14:creationId xmlns:p14="http://schemas.microsoft.com/office/powerpoint/2010/main" val="338722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83100" y="1045242"/>
            <a:ext cx="3400623" cy="4098258"/>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400" b="0" i="0" dirty="0">
                <a:effectLst/>
                <a:latin typeface="Monsterat"/>
              </a:rPr>
              <a:t>Steve Jobs set the overarching vision and strategy, and then each division within Apple would implement this vision in their work. </a:t>
            </a:r>
            <a:br>
              <a:rPr lang="en-US" sz="1400" b="0" i="0" dirty="0">
                <a:effectLst/>
                <a:latin typeface="Monsterat"/>
              </a:rPr>
            </a:br>
            <a:br>
              <a:rPr lang="en-US" sz="1400" b="0" i="0" dirty="0">
                <a:effectLst/>
                <a:latin typeface="Monsterat"/>
              </a:rPr>
            </a:br>
            <a:br>
              <a:rPr lang="en-US" sz="1400" b="0" i="0" dirty="0">
                <a:effectLst/>
                <a:latin typeface="Monsterat"/>
              </a:rPr>
            </a:br>
            <a:r>
              <a:rPr lang="en-US" sz="1400" b="0" i="0" dirty="0">
                <a:solidFill>
                  <a:srgbClr val="FF0000"/>
                </a:solidFill>
                <a:effectLst/>
                <a:latin typeface="Monsterat"/>
              </a:rPr>
              <a:t>=&gt;This has resulted in a strong, unified brand and highly coordinated products in terms of design, functionality, and user experience</a:t>
            </a:r>
            <a:br>
              <a:rPr lang="en-US" sz="1400" b="0" i="0" dirty="0">
                <a:solidFill>
                  <a:srgbClr val="FF0000"/>
                </a:solidFill>
                <a:effectLst/>
                <a:latin typeface="ff-more-web-pro"/>
              </a:rPr>
            </a:br>
            <a:endParaRPr lang="vi-VN" sz="1400" b="0" dirty="0">
              <a:solidFill>
                <a:srgbClr val="FF0000"/>
              </a:solidFill>
              <a:latin typeface="Montserrat" panose="00000500000000000000" pitchFamily="2" charset="0"/>
              <a:sym typeface="Montserrat"/>
            </a:endParaRPr>
          </a:p>
        </p:txBody>
      </p:sp>
      <p:sp>
        <p:nvSpPr>
          <p:cNvPr id="11" name="Rectangle 10">
            <a:extLst>
              <a:ext uri="{FF2B5EF4-FFF2-40B4-BE49-F238E27FC236}">
                <a16:creationId xmlns:a16="http://schemas.microsoft.com/office/drawing/2014/main" id="{EF1121E9-A1CF-C156-5980-B867CB5CC470}"/>
              </a:ext>
            </a:extLst>
          </p:cNvPr>
          <p:cNvSpPr/>
          <p:nvPr/>
        </p:nvSpPr>
        <p:spPr>
          <a:xfrm>
            <a:off x="1038841" y="235724"/>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Apple</a:t>
            </a:r>
            <a:r>
              <a:rPr lang="en-US" dirty="0"/>
              <a:t> </a:t>
            </a:r>
          </a:p>
        </p:txBody>
      </p:sp>
      <p:pic>
        <p:nvPicPr>
          <p:cNvPr id="2" name="Picture 1">
            <a:extLst>
              <a:ext uri="{FF2B5EF4-FFF2-40B4-BE49-F238E27FC236}">
                <a16:creationId xmlns:a16="http://schemas.microsoft.com/office/drawing/2014/main" id="{0D59C45E-9519-A558-547D-9B43E6E81C00}"/>
              </a:ext>
            </a:extLst>
          </p:cNvPr>
          <p:cNvPicPr>
            <a:picLocks noChangeAspect="1"/>
          </p:cNvPicPr>
          <p:nvPr/>
        </p:nvPicPr>
        <p:blipFill>
          <a:blip r:embed="rId3"/>
          <a:stretch>
            <a:fillRect/>
          </a:stretch>
        </p:blipFill>
        <p:spPr>
          <a:xfrm>
            <a:off x="1091531" y="269287"/>
            <a:ext cx="551640" cy="551640"/>
          </a:xfrm>
          <a:prstGeom prst="rect">
            <a:avLst/>
          </a:prstGeom>
        </p:spPr>
      </p:pic>
      <p:pic>
        <p:nvPicPr>
          <p:cNvPr id="3" name="Picture 2">
            <a:extLst>
              <a:ext uri="{FF2B5EF4-FFF2-40B4-BE49-F238E27FC236}">
                <a16:creationId xmlns:a16="http://schemas.microsoft.com/office/drawing/2014/main" id="{C4C7C1B2-69DB-062D-79B4-E7754AAAF1AB}"/>
              </a:ext>
            </a:extLst>
          </p:cNvPr>
          <p:cNvPicPr>
            <a:picLocks noChangeAspect="1"/>
          </p:cNvPicPr>
          <p:nvPr/>
        </p:nvPicPr>
        <p:blipFill>
          <a:blip r:embed="rId4"/>
          <a:stretch>
            <a:fillRect/>
          </a:stretch>
        </p:blipFill>
        <p:spPr>
          <a:xfrm>
            <a:off x="4193177" y="0"/>
            <a:ext cx="4950822" cy="5143499"/>
          </a:xfrm>
          <a:prstGeom prst="rect">
            <a:avLst/>
          </a:prstGeom>
        </p:spPr>
      </p:pic>
    </p:spTree>
    <p:extLst>
      <p:ext uri="{BB962C8B-B14F-4D97-AF65-F5344CB8AC3E}">
        <p14:creationId xmlns:p14="http://schemas.microsoft.com/office/powerpoint/2010/main" val="109856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315757" y="902892"/>
            <a:ext cx="3400623" cy="4240608"/>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200" b="0" i="0" dirty="0" err="1">
                <a:effectLst/>
                <a:latin typeface="Montserrat" panose="00000500000000000000" pitchFamily="2" charset="0"/>
              </a:rPr>
              <a:t>Microst</a:t>
            </a:r>
            <a:r>
              <a:rPr lang="en-US" sz="1200" b="0" i="0" dirty="0">
                <a:effectLst/>
                <a:latin typeface="Montserrat" panose="00000500000000000000" pitchFamily="2" charset="0"/>
              </a:rPr>
              <a:t> is very famous for its clouding service.</a:t>
            </a:r>
            <a:br>
              <a:rPr lang="en-US" sz="1200" b="0" i="0" dirty="0">
                <a:effectLst/>
                <a:latin typeface="Montserrat" panose="00000500000000000000" pitchFamily="2" charset="0"/>
              </a:rPr>
            </a:br>
            <a:r>
              <a:rPr lang="en-US" sz="1200" b="0" i="0" dirty="0">
                <a:effectLst/>
                <a:latin typeface="Montserrat" panose="00000500000000000000" pitchFamily="2" charset="0"/>
              </a:rPr>
              <a:t>The decision to shift towards a “Mobile-first, Cloud-first” strategy under the leadership of Satya Nadella is a prime example of a top-down strategy. Recognizing the decline of the traditional PC market and the rise of mobile and cloud computing, Microsoft initiated a strategic pivot that was implemented throughout the company.</a:t>
            </a:r>
            <a:br>
              <a:rPr lang="en-US" sz="1200" b="0" i="0" dirty="0">
                <a:effectLst/>
                <a:latin typeface="Montserrat" panose="00000500000000000000" pitchFamily="2" charset="0"/>
              </a:rPr>
            </a:br>
            <a:r>
              <a:rPr lang="en-US" sz="1300" b="0" dirty="0">
                <a:solidFill>
                  <a:srgbClr val="FF0000"/>
                </a:solidFill>
                <a:latin typeface="Montserrat" panose="00000500000000000000" pitchFamily="2" charset="0"/>
              </a:rPr>
              <a:t>=&gt;</a:t>
            </a:r>
            <a:r>
              <a:rPr lang="en-US" sz="1300" b="0" i="0" dirty="0">
                <a:solidFill>
                  <a:srgbClr val="FF0000"/>
                </a:solidFill>
                <a:effectLst/>
                <a:latin typeface="Montserrat" panose="00000500000000000000" pitchFamily="2" charset="0"/>
              </a:rPr>
              <a:t> As a result, Microsoft has made significant gains in the cloud computing market with its Azure platform. </a:t>
            </a:r>
            <a:br>
              <a:rPr lang="en-US" sz="1300" b="0" i="0" dirty="0">
                <a:solidFill>
                  <a:srgbClr val="FF0000"/>
                </a:solidFill>
                <a:effectLst/>
                <a:latin typeface="Montserrat" panose="00000500000000000000" pitchFamily="2" charset="0"/>
              </a:rPr>
            </a:br>
            <a:endParaRPr lang="vi-VN" sz="1300" b="0" dirty="0">
              <a:solidFill>
                <a:srgbClr val="FF0000"/>
              </a:solidFill>
              <a:latin typeface="Montserrat" panose="00000500000000000000" pitchFamily="2" charset="0"/>
              <a:sym typeface="Montserrat"/>
            </a:endParaRPr>
          </a:p>
        </p:txBody>
      </p:sp>
      <p:sp>
        <p:nvSpPr>
          <p:cNvPr id="11" name="Rectangle 10">
            <a:extLst>
              <a:ext uri="{FF2B5EF4-FFF2-40B4-BE49-F238E27FC236}">
                <a16:creationId xmlns:a16="http://schemas.microsoft.com/office/drawing/2014/main" id="{EF1121E9-A1CF-C156-5980-B867CB5CC470}"/>
              </a:ext>
            </a:extLst>
          </p:cNvPr>
          <p:cNvSpPr/>
          <p:nvPr/>
        </p:nvSpPr>
        <p:spPr>
          <a:xfrm>
            <a:off x="1038841" y="235724"/>
            <a:ext cx="1760048" cy="6187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Microsoft</a:t>
            </a:r>
            <a:r>
              <a:rPr lang="en-US" dirty="0"/>
              <a:t> </a:t>
            </a:r>
          </a:p>
        </p:txBody>
      </p:sp>
      <p:pic>
        <p:nvPicPr>
          <p:cNvPr id="4" name="Picture 3">
            <a:extLst>
              <a:ext uri="{FF2B5EF4-FFF2-40B4-BE49-F238E27FC236}">
                <a16:creationId xmlns:a16="http://schemas.microsoft.com/office/drawing/2014/main" id="{106FEF48-DFE8-AD85-6F53-B0C4E9A28E5D}"/>
              </a:ext>
            </a:extLst>
          </p:cNvPr>
          <p:cNvPicPr>
            <a:picLocks noChangeAspect="1"/>
          </p:cNvPicPr>
          <p:nvPr/>
        </p:nvPicPr>
        <p:blipFill>
          <a:blip r:embed="rId3"/>
          <a:stretch>
            <a:fillRect/>
          </a:stretch>
        </p:blipFill>
        <p:spPr>
          <a:xfrm>
            <a:off x="1157334" y="284125"/>
            <a:ext cx="521964" cy="521964"/>
          </a:xfrm>
          <a:prstGeom prst="rect">
            <a:avLst/>
          </a:prstGeom>
        </p:spPr>
      </p:pic>
      <p:pic>
        <p:nvPicPr>
          <p:cNvPr id="7" name="Picture 6">
            <a:extLst>
              <a:ext uri="{FF2B5EF4-FFF2-40B4-BE49-F238E27FC236}">
                <a16:creationId xmlns:a16="http://schemas.microsoft.com/office/drawing/2014/main" id="{FAFA617D-8CBC-83BC-559E-180AE2955A07}"/>
              </a:ext>
            </a:extLst>
          </p:cNvPr>
          <p:cNvPicPr>
            <a:picLocks noChangeAspect="1"/>
          </p:cNvPicPr>
          <p:nvPr/>
        </p:nvPicPr>
        <p:blipFill>
          <a:blip r:embed="rId4"/>
          <a:stretch>
            <a:fillRect/>
          </a:stretch>
        </p:blipFill>
        <p:spPr>
          <a:xfrm>
            <a:off x="4000500" y="0"/>
            <a:ext cx="5143500" cy="5143500"/>
          </a:xfrm>
          <a:prstGeom prst="rect">
            <a:avLst/>
          </a:prstGeom>
        </p:spPr>
      </p:pic>
    </p:spTree>
    <p:extLst>
      <p:ext uri="{BB962C8B-B14F-4D97-AF65-F5344CB8AC3E}">
        <p14:creationId xmlns:p14="http://schemas.microsoft.com/office/powerpoint/2010/main" val="1211029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2444700" y="162731"/>
            <a:ext cx="4254600" cy="4818038"/>
          </a:xfrm>
          <a:prstGeom prst="rect">
            <a:avLst/>
          </a:prstGeom>
          <a:noFill/>
          <a:ln>
            <a:noFill/>
          </a:ln>
        </p:spPr>
      </p:pic>
      <p:pic>
        <p:nvPicPr>
          <p:cNvPr id="218" name="Google Shape;218;p2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19" name="Google Shape;219;p2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 sz="2500" b="1" dirty="0">
                <a:solidFill>
                  <a:schemeClr val="bg2"/>
                </a:solidFill>
                <a:latin typeface="Montserrat"/>
                <a:ea typeface="Montserrat"/>
                <a:cs typeface="Montserrat"/>
                <a:sym typeface="Montserrat"/>
              </a:rPr>
              <a:t>4</a:t>
            </a:r>
            <a:r>
              <a:rPr lang="en-US" sz="2500" b="1" dirty="0">
                <a:solidFill>
                  <a:schemeClr val="bg2"/>
                </a:solidFill>
                <a:latin typeface="Montserrat"/>
                <a:ea typeface="Montserrat"/>
                <a:cs typeface="Montserrat"/>
                <a:sym typeface="Montserrat"/>
              </a:rPr>
              <a:t>. How I use it in real life</a:t>
            </a:r>
            <a:endParaRPr sz="2500" b="1" dirty="0">
              <a:solidFill>
                <a:schemeClr val="bg2"/>
              </a:solidFill>
              <a:latin typeface="Montserrat"/>
              <a:ea typeface="Montserrat"/>
              <a:cs typeface="Montserrat"/>
              <a:sym typeface="Montserrat"/>
            </a:endParaRPr>
          </a:p>
        </p:txBody>
      </p:sp>
      <p:sp>
        <p:nvSpPr>
          <p:cNvPr id="220" name="Google Shape;220;p29"/>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139700" lvl="0" indent="0" algn="ctr" rtl="0">
              <a:spcBef>
                <a:spcPts val="1600"/>
              </a:spcBef>
              <a:spcAft>
                <a:spcPts val="0"/>
              </a:spcAft>
              <a:buClr>
                <a:schemeClr val="dk1"/>
              </a:buClr>
              <a:buSzPts val="1400"/>
              <a:buNone/>
            </a:pPr>
            <a:r>
              <a:rPr lang="en-US" sz="1600" dirty="0">
                <a:sym typeface="Montserrat"/>
              </a:rPr>
              <a:t>MY ENGLISH FORUM WEBSITE</a:t>
            </a:r>
            <a:endParaRPr sz="1600" dirty="0">
              <a:sym typeface="Montserrat"/>
            </a:endParaRPr>
          </a:p>
        </p:txBody>
      </p:sp>
      <p:pic>
        <p:nvPicPr>
          <p:cNvPr id="3" name="Picture 2">
            <a:extLst>
              <a:ext uri="{FF2B5EF4-FFF2-40B4-BE49-F238E27FC236}">
                <a16:creationId xmlns:a16="http://schemas.microsoft.com/office/drawing/2014/main" id="{B5D96EF8-BF3B-2D5F-227C-73A57DF179B9}"/>
              </a:ext>
            </a:extLst>
          </p:cNvPr>
          <p:cNvPicPr>
            <a:picLocks noChangeAspect="1"/>
          </p:cNvPicPr>
          <p:nvPr/>
        </p:nvPicPr>
        <p:blipFill>
          <a:blip r:embed="rId5"/>
          <a:stretch>
            <a:fillRect/>
          </a:stretch>
        </p:blipFill>
        <p:spPr>
          <a:xfrm>
            <a:off x="3190875" y="2249011"/>
            <a:ext cx="2762250" cy="165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15" name="Picture 14" descr="A diagram of a website&#10;&#10;Description automatically generated">
            <a:extLst>
              <a:ext uri="{FF2B5EF4-FFF2-40B4-BE49-F238E27FC236}">
                <a16:creationId xmlns:a16="http://schemas.microsoft.com/office/drawing/2014/main" id="{239D2A01-CD16-CC18-A2EA-898F767156D0}"/>
              </a:ext>
            </a:extLst>
          </p:cNvPr>
          <p:cNvPicPr>
            <a:picLocks noChangeAspect="1"/>
          </p:cNvPicPr>
          <p:nvPr/>
        </p:nvPicPr>
        <p:blipFill>
          <a:blip r:embed="rId3"/>
          <a:stretch>
            <a:fillRect/>
          </a:stretch>
        </p:blipFill>
        <p:spPr>
          <a:xfrm>
            <a:off x="0" y="1124103"/>
            <a:ext cx="9144000" cy="28952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
        <p:cNvGrpSpPr/>
        <p:nvPr/>
      </p:nvGrpSpPr>
      <p:grpSpPr>
        <a:xfrm>
          <a:off x="0" y="0"/>
          <a:ext cx="0" cy="0"/>
          <a:chOff x="0" y="0"/>
          <a:chExt cx="0" cy="0"/>
        </a:xfrm>
      </p:grpSpPr>
      <p:pic>
        <p:nvPicPr>
          <p:cNvPr id="265" name="Google Shape;265;p33"/>
          <p:cNvPicPr preferRelativeResize="0"/>
          <p:nvPr/>
        </p:nvPicPr>
        <p:blipFill>
          <a:blip r:embed="rId3">
            <a:alphaModFix/>
          </a:blip>
          <a:stretch>
            <a:fillRect/>
          </a:stretch>
        </p:blipFill>
        <p:spPr>
          <a:xfrm>
            <a:off x="1861457" y="162737"/>
            <a:ext cx="5558246" cy="4818038"/>
          </a:xfrm>
          <a:prstGeom prst="rect">
            <a:avLst/>
          </a:prstGeom>
          <a:noFill/>
          <a:ln>
            <a:noFill/>
          </a:ln>
        </p:spPr>
      </p:pic>
      <p:pic>
        <p:nvPicPr>
          <p:cNvPr id="266" name="Google Shape;266;p33"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 name="TextBox 1">
            <a:extLst>
              <a:ext uri="{FF2B5EF4-FFF2-40B4-BE49-F238E27FC236}">
                <a16:creationId xmlns:a16="http://schemas.microsoft.com/office/drawing/2014/main" id="{4E7E6117-93DE-A7B4-2584-34AD70258BFD}"/>
              </a:ext>
            </a:extLst>
          </p:cNvPr>
          <p:cNvSpPr txBox="1"/>
          <p:nvPr/>
        </p:nvSpPr>
        <p:spPr>
          <a:xfrm>
            <a:off x="2828108" y="2371695"/>
            <a:ext cx="4121331" cy="400110"/>
          </a:xfrm>
          <a:prstGeom prst="rect">
            <a:avLst/>
          </a:prstGeom>
          <a:noFill/>
        </p:spPr>
        <p:txBody>
          <a:bodyPr wrap="square" rtlCol="0">
            <a:spAutoFit/>
          </a:bodyPr>
          <a:lstStyle/>
          <a:p>
            <a:r>
              <a:rPr lang="en-US" sz="2000" dirty="0">
                <a:latin typeface="Montserrat" panose="00000500000000000000" pitchFamily="2" charset="0"/>
              </a:rPr>
              <a:t>THANK YOU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6" name="Google Shape;86;p15"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500" b="1" dirty="0">
                <a:solidFill>
                  <a:schemeClr val="lt2"/>
                </a:solidFill>
                <a:latin typeface="Montserrat"/>
                <a:ea typeface="Montserrat"/>
                <a:cs typeface="Montserrat"/>
                <a:sym typeface="Montserrat"/>
              </a:rPr>
              <a:t>Table of content</a:t>
            </a:r>
            <a:endParaRPr sz="2500" b="1" dirty="0">
              <a:solidFill>
                <a:schemeClr val="lt2"/>
              </a:solidFill>
              <a:latin typeface="Montserrat"/>
              <a:ea typeface="Montserrat"/>
              <a:cs typeface="Montserrat"/>
              <a:sym typeface="Montserrat"/>
            </a:endParaRPr>
          </a:p>
        </p:txBody>
      </p:sp>
      <p:sp>
        <p:nvSpPr>
          <p:cNvPr id="88" name="Google Shape;88;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dk2"/>
              </a:solidFill>
              <a:latin typeface="Montserrat"/>
              <a:ea typeface="Montserrat"/>
              <a:cs typeface="Montserrat"/>
              <a:sym typeface="Montserrat"/>
            </a:endParaRPr>
          </a:p>
          <a:p>
            <a:pPr marL="457200" lvl="0" indent="-317500" algn="l" rtl="0">
              <a:spcBef>
                <a:spcPts val="1600"/>
              </a:spcBef>
              <a:spcAft>
                <a:spcPts val="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1 What</a:t>
            </a:r>
            <a:br>
              <a:rPr lang="vi" sz="1400" dirty="0">
                <a:latin typeface="Montserrat"/>
                <a:ea typeface="Montserrat"/>
                <a:cs typeface="Montserrat"/>
                <a:sym typeface="Montserrat"/>
              </a:rPr>
            </a:br>
            <a:r>
              <a:rPr lang="en-US" sz="1100" dirty="0">
                <a:latin typeface="Montserrat"/>
                <a:ea typeface="Montserrat"/>
                <a:cs typeface="Montserrat"/>
                <a:sym typeface="Montserrat"/>
              </a:rPr>
              <a:t>We will find out what is a top-down approach</a:t>
            </a:r>
            <a:r>
              <a:rPr lang="vi" sz="1100" dirty="0">
                <a:latin typeface="Montserrat"/>
                <a:ea typeface="Montserrat"/>
                <a:cs typeface="Montserrat"/>
                <a:sym typeface="Montserrat"/>
              </a:rPr>
              <a:t>.</a:t>
            </a:r>
            <a:endParaRPr sz="1100" dirty="0">
              <a:latin typeface="Montserrat"/>
              <a:ea typeface="Montserrat"/>
              <a:cs typeface="Montserrat"/>
              <a:sym typeface="Montserrat"/>
            </a:endParaRPr>
          </a:p>
          <a:p>
            <a:pPr marL="457200" lvl="0" indent="-317500" algn="l" rtl="0">
              <a:spcBef>
                <a:spcPts val="1000"/>
              </a:spcBef>
              <a:spcAft>
                <a:spcPts val="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2 How</a:t>
            </a:r>
            <a:br>
              <a:rPr lang="vi" sz="1400" dirty="0">
                <a:latin typeface="Montserrat"/>
                <a:ea typeface="Montserrat"/>
                <a:cs typeface="Montserrat"/>
                <a:sym typeface="Montserrat"/>
              </a:rPr>
            </a:br>
            <a:r>
              <a:rPr lang="en-US" sz="1100" dirty="0">
                <a:latin typeface="Montserrat"/>
                <a:ea typeface="Montserrat"/>
                <a:cs typeface="Montserrat"/>
                <a:sym typeface="Montserrat"/>
              </a:rPr>
              <a:t>How can we use it properly?</a:t>
            </a:r>
            <a:endParaRPr sz="1100" dirty="0">
              <a:latin typeface="Montserrat"/>
              <a:ea typeface="Montserrat"/>
              <a:cs typeface="Montserrat"/>
              <a:sym typeface="Montserrat"/>
            </a:endParaRPr>
          </a:p>
          <a:p>
            <a:pPr marL="457200" lvl="0" indent="-317500" algn="l" rtl="0">
              <a:spcBef>
                <a:spcPts val="1000"/>
              </a:spcBef>
              <a:spcAft>
                <a:spcPts val="100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3 Why</a:t>
            </a:r>
            <a:br>
              <a:rPr lang="en-US" sz="1400" b="1" dirty="0">
                <a:solidFill>
                  <a:schemeClr val="accent6">
                    <a:lumMod val="75000"/>
                  </a:schemeClr>
                </a:solidFill>
                <a:latin typeface="Montserrat"/>
                <a:ea typeface="Montserrat"/>
                <a:cs typeface="Montserrat"/>
                <a:sym typeface="Montserrat"/>
              </a:rPr>
            </a:br>
            <a:r>
              <a:rPr lang="en-US" sz="1100" dirty="0" err="1">
                <a:solidFill>
                  <a:schemeClr val="bg2">
                    <a:lumMod val="95000"/>
                    <a:lumOff val="5000"/>
                  </a:schemeClr>
                </a:solidFill>
                <a:latin typeface="Montserrat"/>
                <a:ea typeface="Montserrat"/>
                <a:cs typeface="Montserrat"/>
                <a:sym typeface="Montserrat"/>
              </a:rPr>
              <a:t>Why</a:t>
            </a:r>
            <a:r>
              <a:rPr lang="en-US" sz="1100" dirty="0">
                <a:solidFill>
                  <a:schemeClr val="bg2">
                    <a:lumMod val="95000"/>
                    <a:lumOff val="5000"/>
                  </a:schemeClr>
                </a:solidFill>
                <a:latin typeface="Montserrat"/>
                <a:ea typeface="Montserrat"/>
                <a:cs typeface="Montserrat"/>
                <a:sym typeface="Montserrat"/>
              </a:rPr>
              <a:t> is it important?</a:t>
            </a:r>
          </a:p>
          <a:p>
            <a:pPr marL="457200" lvl="0" indent="-317500" algn="l" rtl="0">
              <a:spcBef>
                <a:spcPts val="1000"/>
              </a:spcBef>
              <a:spcAft>
                <a:spcPts val="1000"/>
              </a:spcAft>
              <a:buClr>
                <a:schemeClr val="dk1"/>
              </a:buClr>
              <a:buSzPts val="1400"/>
              <a:buFont typeface="Raleway"/>
              <a:buChar char="➔"/>
            </a:pPr>
            <a:r>
              <a:rPr lang="en-US" sz="1400" b="1" dirty="0">
                <a:solidFill>
                  <a:schemeClr val="accent6">
                    <a:lumMod val="75000"/>
                  </a:schemeClr>
                </a:solidFill>
                <a:latin typeface="Montserrat"/>
                <a:ea typeface="Montserrat"/>
                <a:cs typeface="Montserrat"/>
                <a:sym typeface="Montserrat"/>
              </a:rPr>
              <a:t>4 How I apply it in my project </a:t>
            </a:r>
            <a:br>
              <a:rPr lang="en-US" sz="1100" dirty="0">
                <a:solidFill>
                  <a:schemeClr val="bg2">
                    <a:lumMod val="95000"/>
                    <a:lumOff val="5000"/>
                  </a:schemeClr>
                </a:solidFill>
                <a:latin typeface="Montserrat"/>
                <a:ea typeface="Montserrat"/>
                <a:cs typeface="Montserrat"/>
                <a:sym typeface="Montserrat"/>
              </a:rPr>
            </a:br>
            <a:endParaRPr lang="en-US" sz="1100" dirty="0">
              <a:solidFill>
                <a:schemeClr val="bg2">
                  <a:lumMod val="95000"/>
                  <a:lumOff val="5000"/>
                </a:schemeClr>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65314" y="45720"/>
            <a:ext cx="9163594" cy="4996750"/>
          </a:xfrm>
          <a:prstGeom prst="rect">
            <a:avLst/>
          </a:prstGeom>
          <a:noFill/>
          <a:ln>
            <a:noFill/>
          </a:ln>
        </p:spPr>
      </p:pic>
      <p:pic>
        <p:nvPicPr>
          <p:cNvPr id="122" name="Google Shape;122;p1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3" name="Google Shape;123;p19"/>
          <p:cNvSpPr txBox="1"/>
          <p:nvPr/>
        </p:nvSpPr>
        <p:spPr>
          <a:xfrm>
            <a:off x="2403566" y="438221"/>
            <a:ext cx="5068388"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bg2">
                    <a:lumMod val="95000"/>
                    <a:lumOff val="5000"/>
                  </a:schemeClr>
                </a:solidFill>
                <a:latin typeface="Montserrat"/>
                <a:ea typeface="Montserrat"/>
                <a:cs typeface="Montserrat"/>
                <a:sym typeface="Montserrat"/>
              </a:rPr>
              <a:t>1</a:t>
            </a:r>
            <a:r>
              <a:rPr lang="vi" sz="2000" b="1" dirty="0">
                <a:solidFill>
                  <a:schemeClr val="bg2">
                    <a:lumMod val="95000"/>
                    <a:lumOff val="5000"/>
                  </a:schemeClr>
                </a:solidFill>
                <a:latin typeface="Montserrat"/>
                <a:ea typeface="Montserrat"/>
                <a:cs typeface="Montserrat"/>
                <a:sym typeface="Montserrat"/>
              </a:rPr>
              <a:t>. </a:t>
            </a:r>
            <a:r>
              <a:rPr lang="en-US" sz="2000" b="1" dirty="0">
                <a:solidFill>
                  <a:schemeClr val="bg2">
                    <a:lumMod val="95000"/>
                    <a:lumOff val="5000"/>
                  </a:schemeClr>
                </a:solidFill>
                <a:latin typeface="Montserrat"/>
                <a:ea typeface="Montserrat"/>
                <a:cs typeface="Montserrat"/>
                <a:sym typeface="Montserrat"/>
              </a:rPr>
              <a:t> What is top-down approach</a:t>
            </a:r>
            <a:endParaRPr sz="2000" b="1" dirty="0">
              <a:solidFill>
                <a:schemeClr val="bg2">
                  <a:lumMod val="95000"/>
                  <a:lumOff val="5000"/>
                </a:schemeClr>
              </a:solidFill>
              <a:latin typeface="Montserrat"/>
              <a:ea typeface="Montserrat"/>
              <a:cs typeface="Montserrat"/>
              <a:sym typeface="Montserrat"/>
            </a:endParaRPr>
          </a:p>
        </p:txBody>
      </p:sp>
      <p:pic>
        <p:nvPicPr>
          <p:cNvPr id="1032" name="Picture 8" descr="English Vocabulary for Different Parts of a House! - ESLBUZZ">
            <a:extLst>
              <a:ext uri="{FF2B5EF4-FFF2-40B4-BE49-F238E27FC236}">
                <a16:creationId xmlns:a16="http://schemas.microsoft.com/office/drawing/2014/main" id="{0371E9C2-3C60-56A9-6A2D-82FF13A8B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862" y="1200821"/>
            <a:ext cx="4672611" cy="3504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275EA3-2345-6851-A313-EAB9A9CE4404}"/>
              </a:ext>
            </a:extLst>
          </p:cNvPr>
          <p:cNvSpPr txBox="1"/>
          <p:nvPr/>
        </p:nvSpPr>
        <p:spPr>
          <a:xfrm>
            <a:off x="5819503" y="1952094"/>
            <a:ext cx="2305594" cy="1169551"/>
          </a:xfrm>
          <a:prstGeom prst="rect">
            <a:avLst/>
          </a:prstGeom>
          <a:noFill/>
        </p:spPr>
        <p:txBody>
          <a:bodyPr wrap="square" rtlCol="0">
            <a:spAutoFit/>
          </a:bodyPr>
          <a:lstStyle/>
          <a:p>
            <a:r>
              <a:rPr lang="en-US" dirty="0"/>
              <a:t>Imagine you are going to build a big house, what are you going to do first? You don’t know where to start, or what to do?</a:t>
            </a:r>
          </a:p>
        </p:txBody>
      </p:sp>
    </p:spTree>
    <p:extLst>
      <p:ext uri="{BB962C8B-B14F-4D97-AF65-F5344CB8AC3E}">
        <p14:creationId xmlns:p14="http://schemas.microsoft.com/office/powerpoint/2010/main" val="213534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65314" y="45720"/>
            <a:ext cx="9163594" cy="4996750"/>
          </a:xfrm>
          <a:prstGeom prst="rect">
            <a:avLst/>
          </a:prstGeom>
          <a:noFill/>
          <a:ln>
            <a:noFill/>
          </a:ln>
        </p:spPr>
      </p:pic>
      <p:pic>
        <p:nvPicPr>
          <p:cNvPr id="122" name="Google Shape;122;p1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3" name="Google Shape;123;p19"/>
          <p:cNvSpPr txBox="1"/>
          <p:nvPr/>
        </p:nvSpPr>
        <p:spPr>
          <a:xfrm>
            <a:off x="365760" y="295698"/>
            <a:ext cx="4003764"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bg2">
                    <a:lumMod val="95000"/>
                    <a:lumOff val="5000"/>
                  </a:schemeClr>
                </a:solidFill>
                <a:latin typeface="Montserrat"/>
                <a:ea typeface="Montserrat"/>
                <a:cs typeface="Montserrat"/>
                <a:sym typeface="Montserrat"/>
              </a:rPr>
              <a:t>So your solution is top-down approach</a:t>
            </a:r>
            <a:endParaRPr sz="2000" b="1" dirty="0">
              <a:solidFill>
                <a:schemeClr val="bg2">
                  <a:lumMod val="95000"/>
                  <a:lumOff val="5000"/>
                </a:schemeClr>
              </a:solidFill>
              <a:latin typeface="Montserrat"/>
              <a:ea typeface="Montserrat"/>
              <a:cs typeface="Montserrat"/>
              <a:sym typeface="Montserrat"/>
            </a:endParaRPr>
          </a:p>
        </p:txBody>
      </p:sp>
      <p:pic>
        <p:nvPicPr>
          <p:cNvPr id="2050" name="Picture 2" descr="What is the top-down approach in C programming? - Quora">
            <a:extLst>
              <a:ext uri="{FF2B5EF4-FFF2-40B4-BE49-F238E27FC236}">
                <a16:creationId xmlns:a16="http://schemas.microsoft.com/office/drawing/2014/main" id="{B4A9DB1D-BAF8-F819-A535-4683ECF84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1" y="1707477"/>
            <a:ext cx="3307269" cy="19827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 Language Tutorial: Top Down Approach &amp; Bottom Up Approach">
            <a:extLst>
              <a:ext uri="{FF2B5EF4-FFF2-40B4-BE49-F238E27FC236}">
                <a16:creationId xmlns:a16="http://schemas.microsoft.com/office/drawing/2014/main" id="{1F46BBE7-7EEE-18F7-1AC0-071EEF9F22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9524" y="1707477"/>
            <a:ext cx="4324215" cy="24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40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57401" y="711924"/>
            <a:ext cx="3867600" cy="4317275"/>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pPr>
            <a:r>
              <a:rPr lang="en-US" sz="1400" dirty="0">
                <a:solidFill>
                  <a:schemeClr val="dk2"/>
                </a:solidFill>
                <a:latin typeface="Montserrat"/>
                <a:ea typeface="Montserrat"/>
                <a:cs typeface="Montserrat"/>
                <a:sym typeface="Montserrat"/>
              </a:rPr>
              <a:t>It</a:t>
            </a:r>
            <a:r>
              <a:rPr lang="en-US" sz="1400" dirty="0">
                <a:solidFill>
                  <a:schemeClr val="dk2"/>
                </a:solidFill>
              </a:rPr>
              <a:t> is a strategy method by which we will:</a:t>
            </a:r>
            <a:br>
              <a:rPr lang="en-US" sz="1400" b="0" dirty="0">
                <a:solidFill>
                  <a:schemeClr val="dk2"/>
                </a:solidFill>
              </a:rPr>
            </a:br>
            <a:r>
              <a:rPr lang="en-US" sz="1400" b="0" dirty="0">
                <a:solidFill>
                  <a:schemeClr val="dk2"/>
                </a:solidFill>
              </a:rPr>
              <a:t>1) Begin with a broad view of the problems</a:t>
            </a:r>
            <a:br>
              <a:rPr lang="en-US" sz="1400" b="0" dirty="0">
                <a:solidFill>
                  <a:schemeClr val="dk2"/>
                </a:solidFill>
              </a:rPr>
            </a:br>
            <a:r>
              <a:rPr lang="en-US" sz="1400" b="0" dirty="0">
                <a:solidFill>
                  <a:schemeClr val="dk2"/>
                </a:solidFill>
              </a:rPr>
              <a:t>2) Follow a systematic process from top to bottom.</a:t>
            </a:r>
            <a:br>
              <a:rPr lang="en-US" sz="1400" b="0" dirty="0">
                <a:solidFill>
                  <a:schemeClr val="dk2"/>
                </a:solidFill>
              </a:rPr>
            </a:br>
            <a:r>
              <a:rPr lang="en-US" sz="1400" b="0" dirty="0">
                <a:solidFill>
                  <a:schemeClr val="dk2"/>
                </a:solidFill>
              </a:rPr>
              <a:t>3) Break the big problem into smaller and more manageable parts.</a:t>
            </a:r>
            <a:br>
              <a:rPr lang="en-US" sz="1400" b="0" dirty="0">
                <a:solidFill>
                  <a:schemeClr val="dk2"/>
                </a:solidFill>
              </a:rPr>
            </a:br>
            <a:r>
              <a:rPr lang="en-US" sz="1400" b="0" dirty="0">
                <a:solidFill>
                  <a:schemeClr val="dk2"/>
                </a:solidFill>
              </a:rPr>
              <a:t>4) Often used in many fields such as software development, </a:t>
            </a:r>
            <a:r>
              <a:rPr lang="en-US" sz="1400" b="0" i="0" dirty="0">
                <a:solidFill>
                  <a:schemeClr val="bg2"/>
                </a:solidFill>
                <a:effectLst/>
                <a:latin typeface="Montserrat" panose="00000500000000000000" pitchFamily="2" charset="0"/>
              </a:rPr>
              <a:t>project management, and problem-solving.</a:t>
            </a:r>
            <a:br>
              <a:rPr lang="en-US" sz="1400" b="0" i="0" dirty="0">
                <a:solidFill>
                  <a:schemeClr val="bg2"/>
                </a:solidFill>
                <a:effectLst/>
                <a:latin typeface="Montserrat" panose="00000500000000000000" pitchFamily="2" charset="0"/>
              </a:rPr>
            </a:br>
            <a:r>
              <a:rPr lang="en-US" sz="1400" b="0" i="0" dirty="0">
                <a:solidFill>
                  <a:schemeClr val="bg2"/>
                </a:solidFill>
                <a:effectLst/>
                <a:latin typeface="Montserrat" panose="00000500000000000000" pitchFamily="2" charset="0"/>
              </a:rPr>
              <a:t>5) Often structured in a hierarchical structure</a:t>
            </a:r>
            <a:br>
              <a:rPr lang="en-US" sz="1400" b="0" i="0" dirty="0">
                <a:solidFill>
                  <a:schemeClr val="bg2"/>
                </a:solidFill>
                <a:effectLst/>
                <a:latin typeface="Montserrat" panose="00000500000000000000" pitchFamily="2" charset="0"/>
              </a:rPr>
            </a:br>
            <a:br>
              <a:rPr lang="en-US" sz="1400" b="0" dirty="0">
                <a:solidFill>
                  <a:schemeClr val="dk2"/>
                </a:solidFill>
              </a:rPr>
            </a:br>
            <a:br>
              <a:rPr lang="en-US" sz="1400" b="0" dirty="0">
                <a:solidFill>
                  <a:schemeClr val="dk2"/>
                </a:solidFill>
              </a:rPr>
            </a:br>
            <a:r>
              <a:rPr lang="en-US" sz="2000" b="0" dirty="0">
                <a:solidFill>
                  <a:schemeClr val="dk2"/>
                </a:solidFill>
              </a:rPr>
              <a:t>	</a:t>
            </a:r>
            <a:br>
              <a:rPr lang="en-US" sz="2400" b="0" dirty="0">
                <a:solidFill>
                  <a:schemeClr val="dk2"/>
                </a:solidFill>
              </a:rPr>
            </a:br>
            <a:endParaRPr sz="2400" b="0" dirty="0">
              <a:solidFill>
                <a:schemeClr val="dk2"/>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4114ECE2-60DF-80E0-6DDB-FAF1F4426046}"/>
              </a:ext>
            </a:extLst>
          </p:cNvPr>
          <p:cNvSpPr txBox="1"/>
          <p:nvPr/>
        </p:nvSpPr>
        <p:spPr>
          <a:xfrm>
            <a:off x="357401" y="188705"/>
            <a:ext cx="3867600" cy="523220"/>
          </a:xfrm>
          <a:prstGeom prst="rect">
            <a:avLst/>
          </a:prstGeom>
          <a:noFill/>
        </p:spPr>
        <p:txBody>
          <a:bodyPr wrap="square" rtlCol="0">
            <a:spAutoFit/>
          </a:bodyPr>
          <a:lstStyle/>
          <a:p>
            <a:r>
              <a:rPr lang="en-US" b="1" dirty="0">
                <a:solidFill>
                  <a:schemeClr val="accent6">
                    <a:lumMod val="75000"/>
                  </a:schemeClr>
                </a:solidFill>
              </a:rPr>
              <a:t>SO WHAT IS TOP-DOWN APPROACH EXACTLY</a:t>
            </a:r>
          </a:p>
        </p:txBody>
      </p:sp>
      <p:pic>
        <p:nvPicPr>
          <p:cNvPr id="6" name="Picture 5">
            <a:extLst>
              <a:ext uri="{FF2B5EF4-FFF2-40B4-BE49-F238E27FC236}">
                <a16:creationId xmlns:a16="http://schemas.microsoft.com/office/drawing/2014/main" id="{4BB70B77-48AC-A6A1-7AE5-1165B4491AD6}"/>
              </a:ext>
            </a:extLst>
          </p:cNvPr>
          <p:cNvPicPr>
            <a:picLocks noChangeAspect="1"/>
          </p:cNvPicPr>
          <p:nvPr/>
        </p:nvPicPr>
        <p:blipFill>
          <a:blip r:embed="rId3"/>
          <a:stretch>
            <a:fillRect/>
          </a:stretch>
        </p:blipFill>
        <p:spPr>
          <a:xfrm>
            <a:off x="4097612" y="0"/>
            <a:ext cx="5046388"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3" name="TextBox 2">
            <a:extLst>
              <a:ext uri="{FF2B5EF4-FFF2-40B4-BE49-F238E27FC236}">
                <a16:creationId xmlns:a16="http://schemas.microsoft.com/office/drawing/2014/main" id="{4114ECE2-60DF-80E0-6DDB-FAF1F4426046}"/>
              </a:ext>
            </a:extLst>
          </p:cNvPr>
          <p:cNvSpPr txBox="1"/>
          <p:nvPr/>
        </p:nvSpPr>
        <p:spPr>
          <a:xfrm>
            <a:off x="357401" y="160020"/>
            <a:ext cx="5958490" cy="307777"/>
          </a:xfrm>
          <a:prstGeom prst="rect">
            <a:avLst/>
          </a:prstGeom>
          <a:noFill/>
        </p:spPr>
        <p:txBody>
          <a:bodyPr wrap="square" rtlCol="0">
            <a:spAutoFit/>
          </a:bodyPr>
          <a:lstStyle/>
          <a:p>
            <a:r>
              <a:rPr lang="en-US" b="1" dirty="0">
                <a:solidFill>
                  <a:schemeClr val="accent6">
                    <a:lumMod val="75000"/>
                  </a:schemeClr>
                </a:solidFill>
              </a:rPr>
              <a:t>SO WHAT IS TOP-DOWN APPROACH EXACTLY</a:t>
            </a:r>
          </a:p>
        </p:txBody>
      </p:sp>
      <p:pic>
        <p:nvPicPr>
          <p:cNvPr id="3074" name="Picture 2" descr="Cozy Village - [COZY TRAINING _ CÂU CHUYỆN BÓ ĐŨA] “Một... | Facebook">
            <a:extLst>
              <a:ext uri="{FF2B5EF4-FFF2-40B4-BE49-F238E27FC236}">
                <a16:creationId xmlns:a16="http://schemas.microsoft.com/office/drawing/2014/main" id="{8D84E1CE-9291-40CE-458A-50D26848D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60" y="973183"/>
            <a:ext cx="2937919" cy="2937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7C5981-7E42-4952-3312-E90A11519631}"/>
              </a:ext>
            </a:extLst>
          </p:cNvPr>
          <p:cNvSpPr txBox="1"/>
          <p:nvPr/>
        </p:nvSpPr>
        <p:spPr>
          <a:xfrm>
            <a:off x="445360" y="4173583"/>
            <a:ext cx="2937919" cy="307777"/>
          </a:xfrm>
          <a:prstGeom prst="rect">
            <a:avLst/>
          </a:prstGeom>
          <a:noFill/>
        </p:spPr>
        <p:txBody>
          <a:bodyPr wrap="square" rtlCol="0">
            <a:spAutoFit/>
          </a:bodyPr>
          <a:lstStyle/>
          <a:p>
            <a:r>
              <a:rPr lang="en-US" dirty="0"/>
              <a:t>UNABLE TO BREAK</a:t>
            </a:r>
          </a:p>
        </p:txBody>
      </p:sp>
      <p:pic>
        <p:nvPicPr>
          <p:cNvPr id="7" name="Picture 6">
            <a:extLst>
              <a:ext uri="{FF2B5EF4-FFF2-40B4-BE49-F238E27FC236}">
                <a16:creationId xmlns:a16="http://schemas.microsoft.com/office/drawing/2014/main" id="{CFD0A305-44C8-7FA9-856D-4D15B41D33B5}"/>
              </a:ext>
            </a:extLst>
          </p:cNvPr>
          <p:cNvPicPr>
            <a:picLocks noChangeAspect="1"/>
          </p:cNvPicPr>
          <p:nvPr/>
        </p:nvPicPr>
        <p:blipFill>
          <a:blip r:embed="rId4"/>
          <a:stretch>
            <a:fillRect/>
          </a:stretch>
        </p:blipFill>
        <p:spPr>
          <a:xfrm>
            <a:off x="4937214" y="1276894"/>
            <a:ext cx="3956128" cy="2465615"/>
          </a:xfrm>
          <a:prstGeom prst="rect">
            <a:avLst/>
          </a:prstGeom>
        </p:spPr>
      </p:pic>
      <p:sp>
        <p:nvSpPr>
          <p:cNvPr id="8" name="Arrow: Right 7">
            <a:extLst>
              <a:ext uri="{FF2B5EF4-FFF2-40B4-BE49-F238E27FC236}">
                <a16:creationId xmlns:a16="http://schemas.microsoft.com/office/drawing/2014/main" id="{1BB6CA36-2559-EE01-E3E6-D7ACE37D6DEC}"/>
              </a:ext>
            </a:extLst>
          </p:cNvPr>
          <p:cNvSpPr/>
          <p:nvPr/>
        </p:nvSpPr>
        <p:spPr>
          <a:xfrm>
            <a:off x="3592831" y="1998005"/>
            <a:ext cx="901337" cy="444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2F9D82-8BD6-68C9-F8FC-A28333F1450C}"/>
              </a:ext>
            </a:extLst>
          </p:cNvPr>
          <p:cNvSpPr txBox="1"/>
          <p:nvPr/>
        </p:nvSpPr>
        <p:spPr>
          <a:xfrm>
            <a:off x="5367942" y="4173582"/>
            <a:ext cx="2937919" cy="307777"/>
          </a:xfrm>
          <a:prstGeom prst="rect">
            <a:avLst/>
          </a:prstGeom>
          <a:noFill/>
        </p:spPr>
        <p:txBody>
          <a:bodyPr wrap="square" rtlCol="0">
            <a:spAutoFit/>
          </a:bodyPr>
          <a:lstStyle/>
          <a:p>
            <a:r>
              <a:rPr lang="en-US" dirty="0"/>
              <a:t>BREAK EACH ONE EASILY</a:t>
            </a:r>
          </a:p>
        </p:txBody>
      </p:sp>
    </p:spTree>
    <p:extLst>
      <p:ext uri="{BB962C8B-B14F-4D97-AF65-F5344CB8AC3E}">
        <p14:creationId xmlns:p14="http://schemas.microsoft.com/office/powerpoint/2010/main" val="256930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1306285" y="64001"/>
            <a:ext cx="6570617" cy="4818038"/>
          </a:xfrm>
          <a:prstGeom prst="rect">
            <a:avLst/>
          </a:prstGeom>
          <a:noFill/>
          <a:ln>
            <a:noFill/>
          </a:ln>
        </p:spPr>
      </p:pic>
      <p:pic>
        <p:nvPicPr>
          <p:cNvPr id="122" name="Google Shape;122;p19" descr="Một miếng băng keo dán ghi chú vào trang trình bày"/>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123" name="Google Shape;123;p1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 sz="2000" b="1" dirty="0">
                <a:solidFill>
                  <a:schemeClr val="lt2"/>
                </a:solidFill>
                <a:latin typeface="Montserrat"/>
                <a:ea typeface="Montserrat"/>
                <a:cs typeface="Montserrat"/>
                <a:sym typeface="Montserrat"/>
              </a:rPr>
              <a:t>2. </a:t>
            </a:r>
            <a:r>
              <a:rPr lang="en-US" sz="2000" b="1" dirty="0">
                <a:solidFill>
                  <a:schemeClr val="lt2"/>
                </a:solidFill>
                <a:latin typeface="Montserrat"/>
                <a:ea typeface="Montserrat"/>
                <a:cs typeface="Montserrat"/>
                <a:sym typeface="Montserrat"/>
              </a:rPr>
              <a:t>How can we use it</a:t>
            </a:r>
            <a:endParaRPr sz="2000" b="1" dirty="0">
              <a:solidFill>
                <a:schemeClr val="lt2"/>
              </a:solidFill>
              <a:latin typeface="Montserrat"/>
              <a:ea typeface="Montserrat"/>
              <a:cs typeface="Montserrat"/>
              <a:sym typeface="Montserrat"/>
            </a:endParaRPr>
          </a:p>
        </p:txBody>
      </p:sp>
      <p:sp>
        <p:nvSpPr>
          <p:cNvPr id="124" name="Google Shape;124;p19"/>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sz="1100" dirty="0">
              <a:latin typeface="Montserrat"/>
              <a:ea typeface="Montserrat"/>
              <a:cs typeface="Montserrat"/>
              <a:sym typeface="Montserrat"/>
            </a:endParaRPr>
          </a:p>
        </p:txBody>
      </p:sp>
      <p:pic>
        <p:nvPicPr>
          <p:cNvPr id="6" name="Picture 5" descr="A diagram with colorful text&#10;&#10;Description automatically generated">
            <a:extLst>
              <a:ext uri="{FF2B5EF4-FFF2-40B4-BE49-F238E27FC236}">
                <a16:creationId xmlns:a16="http://schemas.microsoft.com/office/drawing/2014/main" id="{3E86E673-2730-7E06-12BF-6D7B6A4FF505}"/>
              </a:ext>
            </a:extLst>
          </p:cNvPr>
          <p:cNvPicPr>
            <a:picLocks noChangeAspect="1"/>
          </p:cNvPicPr>
          <p:nvPr/>
        </p:nvPicPr>
        <p:blipFill>
          <a:blip r:embed="rId5"/>
          <a:stretch>
            <a:fillRect/>
          </a:stretch>
        </p:blipFill>
        <p:spPr>
          <a:xfrm>
            <a:off x="1547949" y="1341968"/>
            <a:ext cx="6086017" cy="3471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subTitle" idx="1"/>
          </p:nvPr>
        </p:nvSpPr>
        <p:spPr>
          <a:xfrm>
            <a:off x="265500" y="653700"/>
            <a:ext cx="4045200" cy="426327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dirty="0">
                <a:solidFill>
                  <a:schemeClr val="dk1"/>
                </a:solidFill>
                <a:latin typeface="Open Sans"/>
                <a:ea typeface="Open Sans"/>
                <a:cs typeface="Open Sans"/>
                <a:sym typeface="Open Sans"/>
              </a:rPr>
              <a:t>Examples</a:t>
            </a:r>
            <a:r>
              <a:rPr lang="vi" sz="3000" b="1" dirty="0">
                <a:solidFill>
                  <a:schemeClr val="dk1"/>
                </a:solidFill>
                <a:latin typeface="Open Sans"/>
                <a:ea typeface="Open Sans"/>
                <a:cs typeface="Open Sans"/>
                <a:sym typeface="Open Sans"/>
              </a:rPr>
              <a:t>.</a:t>
            </a:r>
            <a:endParaRPr lang="en-US" sz="3000" b="1"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600" dirty="0">
                <a:solidFill>
                  <a:schemeClr val="bg2"/>
                </a:solidFill>
                <a:latin typeface="Open Sans"/>
                <a:ea typeface="Open Sans"/>
                <a:cs typeface="Open Sans"/>
                <a:sym typeface="Open Sans"/>
              </a:rPr>
              <a:t>Imagine you have  a final project, you can apply top-down like this: </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1) Split the project into 2 phases (phase one and phase two).</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2) In each phrase define the activities or goals you need to achieve.</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3) Determine which one is the most important and put it on a to-do list.</a:t>
            </a:r>
          </a:p>
          <a:p>
            <a:pPr marL="0" lvl="0" indent="0" algn="l" rtl="0">
              <a:lnSpc>
                <a:spcPct val="150000"/>
              </a:lnSpc>
              <a:spcBef>
                <a:spcPts val="0"/>
              </a:spcBef>
              <a:spcAft>
                <a:spcPts val="0"/>
              </a:spcAft>
              <a:buNone/>
            </a:pPr>
            <a:r>
              <a:rPr lang="en-US" sz="1600" dirty="0">
                <a:solidFill>
                  <a:schemeClr val="bg2"/>
                </a:solidFill>
                <a:latin typeface="Open Sans"/>
                <a:ea typeface="Open Sans"/>
                <a:cs typeface="Open Sans"/>
                <a:sym typeface="Open Sans"/>
              </a:rPr>
              <a:t>4) </a:t>
            </a:r>
            <a:r>
              <a:rPr lang="en-US" sz="1600" dirty="0">
                <a:solidFill>
                  <a:schemeClr val="bg2"/>
                </a:solidFill>
                <a:latin typeface="Montserrat" panose="00000500000000000000" pitchFamily="2" charset="0"/>
                <a:ea typeface="Open Sans"/>
                <a:cs typeface="Open Sans"/>
                <a:sym typeface="Open Sans"/>
              </a:rPr>
              <a:t>I</a:t>
            </a:r>
            <a:r>
              <a:rPr lang="en-US" sz="1600" i="0" dirty="0">
                <a:solidFill>
                  <a:schemeClr val="bg2"/>
                </a:solidFill>
                <a:effectLst/>
                <a:latin typeface="Montserrat" panose="00000500000000000000" pitchFamily="2" charset="0"/>
              </a:rPr>
              <a:t>ntegrate these components to build the complete system. </a:t>
            </a:r>
            <a:endParaRPr lang="en-US" sz="1600" dirty="0">
              <a:solidFill>
                <a:schemeClr val="bg2"/>
              </a:solidFill>
              <a:latin typeface="Montserrat" panose="00000500000000000000" pitchFamily="2" charset="0"/>
              <a:ea typeface="Open Sans"/>
              <a:cs typeface="Open Sans"/>
              <a:sym typeface="Open Sans"/>
            </a:endParaRPr>
          </a:p>
          <a:p>
            <a:pPr marL="0" lvl="0" indent="0" algn="l" rtl="0">
              <a:lnSpc>
                <a:spcPct val="115000"/>
              </a:lnSpc>
              <a:spcBef>
                <a:spcPts val="0"/>
              </a:spcBef>
              <a:spcAft>
                <a:spcPts val="0"/>
              </a:spcAft>
              <a:buNone/>
            </a:pPr>
            <a:endParaRPr sz="1600" dirty="0">
              <a:solidFill>
                <a:schemeClr val="bg2"/>
              </a:solidFill>
              <a:latin typeface="Open Sans"/>
              <a:ea typeface="Open Sans"/>
              <a:cs typeface="Open Sans"/>
              <a:sym typeface="Open Sans"/>
            </a:endParaRPr>
          </a:p>
        </p:txBody>
      </p:sp>
      <p:grpSp>
        <p:nvGrpSpPr>
          <p:cNvPr id="141" name="Google Shape;141;p21"/>
          <p:cNvGrpSpPr/>
          <p:nvPr/>
        </p:nvGrpSpPr>
        <p:grpSpPr>
          <a:xfrm>
            <a:off x="5479869" y="2464035"/>
            <a:ext cx="3712139" cy="2537076"/>
            <a:chOff x="6803275" y="395363"/>
            <a:chExt cx="2212050" cy="2537076"/>
          </a:xfrm>
        </p:grpSpPr>
        <p:pic>
          <p:nvPicPr>
            <p:cNvPr id="142" name="Google Shape;142;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43" name="Google Shape;143;p21" descr="Một miếng băng keo dán ghi chú vào trang trình bày"/>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44" name="Google Shape;144;p2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b="1" dirty="0">
                <a:solidFill>
                  <a:schemeClr val="dk1"/>
                </a:solidFill>
                <a:latin typeface="Montserrat"/>
                <a:ea typeface="Montserrat"/>
                <a:cs typeface="Montserrat"/>
                <a:sym typeface="Montserrat"/>
              </a:endParaRPr>
            </a:p>
          </p:txBody>
        </p:sp>
      </p:grpSp>
      <p:pic>
        <p:nvPicPr>
          <p:cNvPr id="2" name="Picture 1">
            <a:extLst>
              <a:ext uri="{FF2B5EF4-FFF2-40B4-BE49-F238E27FC236}">
                <a16:creationId xmlns:a16="http://schemas.microsoft.com/office/drawing/2014/main" id="{365F42E6-2F9E-C8E9-F4B2-FF64F9A7B77F}"/>
              </a:ext>
            </a:extLst>
          </p:cNvPr>
          <p:cNvPicPr>
            <a:picLocks noChangeAspect="1"/>
          </p:cNvPicPr>
          <p:nvPr/>
        </p:nvPicPr>
        <p:blipFill>
          <a:blip r:embed="rId5"/>
          <a:stretch>
            <a:fillRect/>
          </a:stretch>
        </p:blipFill>
        <p:spPr>
          <a:xfrm>
            <a:off x="4572000" y="0"/>
            <a:ext cx="4572000" cy="2133600"/>
          </a:xfrm>
          <a:prstGeom prst="rect">
            <a:avLst/>
          </a:prstGeom>
        </p:spPr>
      </p:pic>
      <p:sp>
        <p:nvSpPr>
          <p:cNvPr id="3" name="Arrow: Right 2">
            <a:extLst>
              <a:ext uri="{FF2B5EF4-FFF2-40B4-BE49-F238E27FC236}">
                <a16:creationId xmlns:a16="http://schemas.microsoft.com/office/drawing/2014/main" id="{D58FDA7B-9683-B6A4-27E2-84F969C495B5}"/>
              </a:ext>
            </a:extLst>
          </p:cNvPr>
          <p:cNvSpPr/>
          <p:nvPr/>
        </p:nvSpPr>
        <p:spPr>
          <a:xfrm>
            <a:off x="4147996" y="4322610"/>
            <a:ext cx="1397726" cy="594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46BE49D9-A5C2-A841-F860-2D993F55E319}"/>
              </a:ext>
            </a:extLst>
          </p:cNvPr>
          <p:cNvSpPr/>
          <p:nvPr/>
        </p:nvSpPr>
        <p:spPr>
          <a:xfrm>
            <a:off x="7110093" y="2131387"/>
            <a:ext cx="385355" cy="9862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EABFCE-6DBB-53BA-D3E0-D1CACEEF0FBB}"/>
              </a:ext>
            </a:extLst>
          </p:cNvPr>
          <p:cNvPicPr>
            <a:picLocks noChangeAspect="1"/>
          </p:cNvPicPr>
          <p:nvPr/>
        </p:nvPicPr>
        <p:blipFill>
          <a:blip r:embed="rId6"/>
          <a:stretch>
            <a:fillRect/>
          </a:stretch>
        </p:blipFill>
        <p:spPr>
          <a:xfrm>
            <a:off x="5664471" y="3151621"/>
            <a:ext cx="3276600" cy="1400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51" name="Google Shape;151;p22"/>
          <p:cNvSpPr txBox="1">
            <a:spLocks noGrp="1"/>
          </p:cNvSpPr>
          <p:nvPr>
            <p:ph type="title"/>
          </p:nvPr>
        </p:nvSpPr>
        <p:spPr>
          <a:xfrm>
            <a:off x="283099" y="788350"/>
            <a:ext cx="86331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200" dirty="0">
                <a:latin typeface="Montserrat"/>
                <a:ea typeface="Montserrat"/>
                <a:cs typeface="Montserrat"/>
                <a:sym typeface="Montserrat"/>
              </a:rPr>
              <a:t>3 WHY IS IT IMPORTANT</a:t>
            </a:r>
            <a:endParaRPr sz="4200" dirty="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594</Words>
  <Application>Microsoft Office PowerPoint</Application>
  <PresentationFormat>On-screen Show (16:9)</PresentationFormat>
  <Paragraphs>58</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Söhne</vt:lpstr>
      <vt:lpstr>Raleway</vt:lpstr>
      <vt:lpstr>Monsterat</vt:lpstr>
      <vt:lpstr>Montserrat</vt:lpstr>
      <vt:lpstr>Open Sans</vt:lpstr>
      <vt:lpstr>Arial</vt:lpstr>
      <vt:lpstr>Lato</vt:lpstr>
      <vt:lpstr>ff-more-web-pro</vt:lpstr>
      <vt:lpstr>Swiss</vt:lpstr>
      <vt:lpstr>TOP DOWN APPROACH</vt:lpstr>
      <vt:lpstr>PowerPoint Presentation</vt:lpstr>
      <vt:lpstr>PowerPoint Presentation</vt:lpstr>
      <vt:lpstr>PowerPoint Presentation</vt:lpstr>
      <vt:lpstr>It is a strategy method by which we will: 1) Begin with a broad view of the problems 2) Follow a systematic process from top to bottom. 3) Break the big problem into smaller and more manageable parts. 4) Often used in many fields such as software development, project management, and problem-solving. 5) Often structured in a hierarchical structure     </vt:lpstr>
      <vt:lpstr>PowerPoint Presentation</vt:lpstr>
      <vt:lpstr>PowerPoint Presentation</vt:lpstr>
      <vt:lpstr>PowerPoint Presentation</vt:lpstr>
      <vt:lpstr>3 WHY IS IT IMPORTANT</vt:lpstr>
      <vt:lpstr>PowerPoint Presentation</vt:lpstr>
      <vt:lpstr>PowerPoint Presentation</vt:lpstr>
      <vt:lpstr>Many companies use the top-down approach in their management and decision-making processes, including:  </vt:lpstr>
      <vt:lpstr>The Ceo will set an overall vision and strategy for the company. This top-down direction helps align the entire organization toward common goals. Major strategic initiatives, business priorities, and long-term goals are defined at the top. =&gt;Make decisions at highest level and then communicate them to the rest of the team</vt:lpstr>
      <vt:lpstr>Steve Jobs set the overarching vision and strategy, and then each division within Apple would implement this vision in their work.    =&gt;This has resulted in a strong, unified brand and highly coordinated products in terms of design, functionality, and user experience </vt:lpstr>
      <vt:lpstr>Microst is very famous for its clouding service. The decision to shift towards a “Mobile-first, Cloud-first” strategy under the leadership of Satya Nadella is a prime example of a top-down strategy. Recognizing the decline of the traditional PC market and the rise of mobile and cloud computing, Microsoft initiated a strategic pivot that was implemented throughout the company. =&gt; As a result, Microsoft has made significant gains in the cloud computing market with its Azure platform.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DOWN APPROACH</dc:title>
  <dc:creator>hung pham</dc:creator>
  <cp:lastModifiedBy>hung pham</cp:lastModifiedBy>
  <cp:revision>5</cp:revision>
  <dcterms:modified xsi:type="dcterms:W3CDTF">2024-01-29T12:48:51Z</dcterms:modified>
</cp:coreProperties>
</file>